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0"/>
  </p:notesMasterIdLst>
  <p:sldIdLst>
    <p:sldId id="260" r:id="rId5"/>
    <p:sldId id="2387" r:id="rId6"/>
    <p:sldId id="261" r:id="rId7"/>
    <p:sldId id="2388" r:id="rId8"/>
    <p:sldId id="354" r:id="rId9"/>
    <p:sldId id="272" r:id="rId10"/>
    <p:sldId id="2390" r:id="rId11"/>
    <p:sldId id="2405" r:id="rId12"/>
    <p:sldId id="267" r:id="rId13"/>
    <p:sldId id="2403" r:id="rId14"/>
    <p:sldId id="2407" r:id="rId15"/>
    <p:sldId id="355" r:id="rId16"/>
    <p:sldId id="2404" r:id="rId17"/>
    <p:sldId id="2392" r:id="rId18"/>
    <p:sldId id="2406" r:id="rId19"/>
    <p:sldId id="2408" r:id="rId20"/>
    <p:sldId id="2409" r:id="rId21"/>
    <p:sldId id="2410" r:id="rId22"/>
    <p:sldId id="2411" r:id="rId23"/>
    <p:sldId id="2413" r:id="rId24"/>
    <p:sldId id="2414" r:id="rId25"/>
    <p:sldId id="2415" r:id="rId26"/>
    <p:sldId id="2418" r:id="rId27"/>
    <p:sldId id="2419" r:id="rId28"/>
    <p:sldId id="2420" r:id="rId2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66FFFF"/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45"/>
  </p:normalViewPr>
  <p:slideViewPr>
    <p:cSldViewPr snapToGrid="0">
      <p:cViewPr varScale="1">
        <p:scale>
          <a:sx n="118" d="100"/>
          <a:sy n="118" d="100"/>
        </p:scale>
        <p:origin x="20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4E407-994F-4E41-850B-EC424481A6F5}" type="datetimeFigureOut">
              <a:rPr lang="en-US" smtClean="0"/>
              <a:t>7/24/22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1C283-DC4E-40CB-B61E-AB46E2033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4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1C283-DC4E-40CB-B61E-AB46E20332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9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1C283-DC4E-40CB-B61E-AB46E20332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28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5221799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6"/>
            <a:ext cx="5221799" cy="757130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409488"/>
            <a:ext cx="1603756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9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55496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673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507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151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CA792B-F3C6-440D-9FAF-B0D8AC4CDC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6472945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3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0" indent="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lang="en-US" sz="4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E7B96-D2A6-4A16-9C8C-9BA017C834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149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018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11F93-34D4-49C9-8A88-C4DDE1F1E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9524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EDC71-13B7-4B76-A967-98C8665C45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86525"/>
            <a:ext cx="1088136" cy="261860"/>
          </a:xfrm>
          <a:prstGeom prst="rect">
            <a:avLst/>
          </a:prstGeom>
        </p:spPr>
      </p:pic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1552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690CFA-BCE4-4BCB-BADE-0862029B12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3770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86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7820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206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313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www.pnnl.gov/main/publications/external/technical_reports/PNNL-26202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60774-C9B5-42BE-9EDC-55543DE6C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5" y="1308847"/>
            <a:ext cx="9979289" cy="1421928"/>
          </a:xfrm>
        </p:spPr>
        <p:txBody>
          <a:bodyPr/>
          <a:lstStyle/>
          <a:p>
            <a:r>
              <a:rPr lang="en-US" dirty="0"/>
              <a:t>Developing a 1D Axisymmetric Flow Profile in Liquid Mercury with Eddy Current Flow Meters and Deep Neural Networks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B7B88-031B-4CCB-8FAA-F092D2ADC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481" y="2791857"/>
            <a:ext cx="5410394" cy="2170668"/>
          </a:xfrm>
        </p:spPr>
        <p:txBody>
          <a:bodyPr/>
          <a:lstStyle/>
          <a:p>
            <a:r>
              <a:rPr lang="en-US" dirty="0"/>
              <a:t>Presented by Grayson Gall </a:t>
            </a:r>
          </a:p>
          <a:p>
            <a:r>
              <a:rPr lang="en-US" dirty="0"/>
              <a:t>Thanks to Cornwall Lau </a:t>
            </a:r>
          </a:p>
          <a:p>
            <a:r>
              <a:rPr lang="en-US" dirty="0"/>
              <a:t>July 25, 2022</a:t>
            </a:r>
          </a:p>
        </p:txBody>
      </p:sp>
    </p:spTree>
    <p:extLst>
      <p:ext uri="{BB962C8B-B14F-4D97-AF65-F5344CB8AC3E}">
        <p14:creationId xmlns:p14="http://schemas.microsoft.com/office/powerpoint/2010/main" val="3762727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2D93C2-F2E6-CE4D-9A11-EBF126F6CC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9767" y="274320"/>
                <a:ext cx="11430000" cy="601127"/>
              </a:xfrm>
            </p:spPr>
            <p:txBody>
              <a:bodyPr/>
              <a:lstStyle/>
              <a:p>
                <a:r>
                  <a:rPr lang="en-US" dirty="0"/>
                  <a:t>Deep Neural Network (DNN) to solve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⃡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2D93C2-F2E6-CE4D-9A11-EBF126F6C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9767" y="274320"/>
                <a:ext cx="11430000" cy="601127"/>
              </a:xfrm>
              <a:blipFill>
                <a:blip r:embed="rId2"/>
                <a:stretch>
                  <a:fillRect l="-1332" t="-30612" b="-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73F573-4CC7-5442-9AF7-C0799976F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08" y="1605149"/>
            <a:ext cx="6707925" cy="133901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B2537-3955-EF44-B7D3-3E1B23356368}"/>
              </a:ext>
            </a:extLst>
          </p:cNvPr>
          <p:cNvSpPr txBox="1"/>
          <p:nvPr/>
        </p:nvSpPr>
        <p:spPr>
          <a:xfrm>
            <a:off x="429767" y="1605149"/>
            <a:ext cx="4329953" cy="427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Tra</a:t>
            </a:r>
            <a:r>
              <a:rPr lang="en-US" sz="2200" dirty="0"/>
              <a:t>ditional techniques are in efficient and unstable in this application</a:t>
            </a:r>
          </a:p>
          <a:p>
            <a:pPr marL="800100" lvl="1" indent="-342900">
              <a:lnSpc>
                <a:spcPct val="90000"/>
              </a:lnSpc>
              <a:buFont typeface="System Font Regular"/>
              <a:buChar char="-"/>
            </a:pPr>
            <a:r>
              <a:rPr lang="en-US" sz="2000" dirty="0"/>
              <a:t>Simulated Annealing, Grid Search, Gradient Descent.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DNNs can provide a a general solution that is more stable. 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Once trained DNNs quickly make predictions on large data sets. 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3657964-84C2-0442-ADAC-AAD75C016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15345"/>
              </p:ext>
            </p:extLst>
          </p:nvPr>
        </p:nvGraphicFramePr>
        <p:xfrm>
          <a:off x="4804189" y="3673861"/>
          <a:ext cx="7208161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5289">
                  <a:extLst>
                    <a:ext uri="{9D8B030D-6E8A-4147-A177-3AD203B41FA5}">
                      <a16:colId xmlns:a16="http://schemas.microsoft.com/office/drawing/2014/main" val="1648459125"/>
                    </a:ext>
                  </a:extLst>
                </a:gridCol>
                <a:gridCol w="896470">
                  <a:extLst>
                    <a:ext uri="{9D8B030D-6E8A-4147-A177-3AD203B41FA5}">
                      <a16:colId xmlns:a16="http://schemas.microsoft.com/office/drawing/2014/main" val="2519860255"/>
                    </a:ext>
                  </a:extLst>
                </a:gridCol>
                <a:gridCol w="1791864">
                  <a:extLst>
                    <a:ext uri="{9D8B030D-6E8A-4147-A177-3AD203B41FA5}">
                      <a16:colId xmlns:a16="http://schemas.microsoft.com/office/drawing/2014/main" val="3485229113"/>
                    </a:ext>
                  </a:extLst>
                </a:gridCol>
                <a:gridCol w="1999129">
                  <a:extLst>
                    <a:ext uri="{9D8B030D-6E8A-4147-A177-3AD203B41FA5}">
                      <a16:colId xmlns:a16="http://schemas.microsoft.com/office/drawing/2014/main" val="218652129"/>
                    </a:ext>
                  </a:extLst>
                </a:gridCol>
                <a:gridCol w="1075409">
                  <a:extLst>
                    <a:ext uri="{9D8B030D-6E8A-4147-A177-3AD203B41FA5}">
                      <a16:colId xmlns:a16="http://schemas.microsoft.com/office/drawing/2014/main" val="2281801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Profile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Hidden Layers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Nodes Per Layer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06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Parabolic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Law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099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Monotonic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8225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49F0823-4C96-7940-9CB7-F7C0F7A4E7A3}"/>
              </a:ext>
            </a:extLst>
          </p:cNvPr>
          <p:cNvSpPr txBox="1"/>
          <p:nvPr/>
        </p:nvSpPr>
        <p:spPr>
          <a:xfrm>
            <a:off x="6825055" y="3108117"/>
            <a:ext cx="351586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Representation of DNN Model </a:t>
            </a:r>
            <a:endParaRPr lang="en-US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998CE-8865-F04F-94E9-692028D6E330}"/>
              </a:ext>
            </a:extLst>
          </p:cNvPr>
          <p:cNvSpPr txBox="1"/>
          <p:nvPr/>
        </p:nvSpPr>
        <p:spPr>
          <a:xfrm>
            <a:off x="6916023" y="5492262"/>
            <a:ext cx="31795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Table of Model Parameters </a:t>
            </a:r>
          </a:p>
        </p:txBody>
      </p:sp>
    </p:spTree>
    <p:extLst>
      <p:ext uri="{BB962C8B-B14F-4D97-AF65-F5344CB8AC3E}">
        <p14:creationId xmlns:p14="http://schemas.microsoft.com/office/powerpoint/2010/main" val="189880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D489-0443-624F-AD91-47605CED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Uncertainty/Stability Quantification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9B448-6659-9342-AB31-788AD2498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5" y="1653735"/>
            <a:ext cx="5647945" cy="47381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dirty="0"/>
              <a:t>Import for understanding model stability and to simulate real world 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dirty="0"/>
              <a:t>Monte Carlo Method was used, putting 5% random noise on sensitivity inputs.</a:t>
            </a:r>
          </a:p>
          <a:p>
            <a:pPr marL="1258888" lvl="1" indent="-571500">
              <a:buFont typeface="Arial" panose="020B0604020202020204" pitchFamily="34" charset="0"/>
              <a:buChar char="•"/>
            </a:pPr>
            <a:r>
              <a:rPr lang="en-US" sz="100" dirty="0"/>
              <a:t> </a:t>
            </a:r>
            <a:endParaRPr lang="en-US" sz="2000" dirty="0"/>
          </a:p>
          <a:p>
            <a:pPr marL="1258888" lvl="1" indent="-571500">
              <a:buFont typeface="System Font Regular"/>
              <a:buChar char="-"/>
            </a:pPr>
            <a:r>
              <a:rPr lang="en-US" sz="2000" dirty="0"/>
              <a:t>Done 1000 times for measured input and RMSE was calculated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dirty="0"/>
              <a:t>No noise was added to phase measurements. Very low error in those measurements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23361-470B-AD41-991E-501E6E900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05" y="1933832"/>
            <a:ext cx="47498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7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6FA0E6-3F69-46AF-B4A8-5AEDE9A47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45" t="4258" r="27769" b="8897"/>
          <a:stretch/>
        </p:blipFill>
        <p:spPr>
          <a:xfrm>
            <a:off x="7541814" y="-619510"/>
            <a:ext cx="2707341" cy="5250309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C13C64-BF84-49BC-91A4-49C6E5278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84" t="4259" r="28362" b="13218"/>
          <a:stretch/>
        </p:blipFill>
        <p:spPr>
          <a:xfrm>
            <a:off x="7326887" y="2892552"/>
            <a:ext cx="3083859" cy="4718118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4920D5-A95E-40F9-8458-E87F2EC930DB}"/>
              </a:ext>
            </a:extLst>
          </p:cNvPr>
          <p:cNvSpPr/>
          <p:nvPr/>
        </p:nvSpPr>
        <p:spPr>
          <a:xfrm>
            <a:off x="8645952" y="2983509"/>
            <a:ext cx="509588" cy="341632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14E5F3-9A2F-4D89-B65E-5F79F64203F3}"/>
              </a:ext>
            </a:extLst>
          </p:cNvPr>
          <p:cNvSpPr/>
          <p:nvPr/>
        </p:nvSpPr>
        <p:spPr>
          <a:xfrm>
            <a:off x="6229912" y="3634720"/>
            <a:ext cx="5354539" cy="3008678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27B9FF-F0D1-41EA-AAA1-9728B21CD0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900746" y="3325141"/>
            <a:ext cx="6436" cy="435082"/>
          </a:xfrm>
          <a:prstGeom prst="straightConnector1">
            <a:avLst/>
          </a:prstGeom>
          <a:ln w="25400">
            <a:solidFill>
              <a:srgbClr val="0000FF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6A1274-2C13-45BA-9E90-AB486D4F8271}"/>
              </a:ext>
            </a:extLst>
          </p:cNvPr>
          <p:cNvSpPr txBox="1"/>
          <p:nvPr/>
        </p:nvSpPr>
        <p:spPr>
          <a:xfrm>
            <a:off x="8055429" y="5556692"/>
            <a:ext cx="155523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Liquid metal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C64ADE-64FD-4CA6-B519-4AB2849003C0}"/>
              </a:ext>
            </a:extLst>
          </p:cNvPr>
          <p:cNvSpPr txBox="1"/>
          <p:nvPr/>
        </p:nvSpPr>
        <p:spPr>
          <a:xfrm>
            <a:off x="8619243" y="4546679"/>
            <a:ext cx="67518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>
                <a:latin typeface="+mn-lt"/>
              </a:rPr>
              <a:t>Pipe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667E3C-EEED-4BB3-8BA1-88C12F79F265}"/>
              </a:ext>
            </a:extLst>
          </p:cNvPr>
          <p:cNvSpPr txBox="1"/>
          <p:nvPr/>
        </p:nvSpPr>
        <p:spPr>
          <a:xfrm>
            <a:off x="8475882" y="4232964"/>
            <a:ext cx="97013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+mn-lt"/>
              </a:rPr>
              <a:t>Bobbin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35180D-1B96-49F2-BB73-569997D80B1E}"/>
              </a:ext>
            </a:extLst>
          </p:cNvPr>
          <p:cNvSpPr txBox="1"/>
          <p:nvPr/>
        </p:nvSpPr>
        <p:spPr>
          <a:xfrm>
            <a:off x="8427705" y="3722813"/>
            <a:ext cx="106631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latin typeface="+mn-lt"/>
              </a:rPr>
              <a:t>Primary </a:t>
            </a:r>
          </a:p>
          <a:p>
            <a:pPr algn="ctr">
              <a:lnSpc>
                <a:spcPct val="90000"/>
              </a:lnSpc>
            </a:pPr>
            <a:r>
              <a:rPr lang="en-US">
                <a:latin typeface="+mn-lt"/>
              </a:rPr>
              <a:t>coil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2AAFCD-1247-438E-B01C-5F1D66012F90}"/>
              </a:ext>
            </a:extLst>
          </p:cNvPr>
          <p:cNvSpPr txBox="1"/>
          <p:nvPr/>
        </p:nvSpPr>
        <p:spPr>
          <a:xfrm>
            <a:off x="9657172" y="3702876"/>
            <a:ext cx="139974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latin typeface="+mn-lt"/>
              </a:rPr>
              <a:t>Secondary</a:t>
            </a:r>
          </a:p>
          <a:p>
            <a:pPr algn="ctr">
              <a:lnSpc>
                <a:spcPct val="90000"/>
              </a:lnSpc>
            </a:pPr>
            <a:r>
              <a:rPr lang="en-US">
                <a:latin typeface="+mn-lt"/>
              </a:rPr>
              <a:t>coil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3B93EB-A993-4465-A745-4CD7278799BA}"/>
              </a:ext>
            </a:extLst>
          </p:cNvPr>
          <p:cNvSpPr txBox="1"/>
          <p:nvPr/>
        </p:nvSpPr>
        <p:spPr>
          <a:xfrm>
            <a:off x="6823781" y="3687327"/>
            <a:ext cx="139974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latin typeface="+mn-lt"/>
              </a:rPr>
              <a:t>Secondary</a:t>
            </a:r>
          </a:p>
          <a:p>
            <a:pPr algn="ctr">
              <a:lnSpc>
                <a:spcPct val="90000"/>
              </a:lnSpc>
            </a:pPr>
            <a:r>
              <a:rPr lang="en-US">
                <a:latin typeface="+mn-lt"/>
              </a:rPr>
              <a:t>coil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609233-1BDE-4841-97B7-C7BB7D4C057F}"/>
              </a:ext>
            </a:extLst>
          </p:cNvPr>
          <p:cNvCxnSpPr>
            <a:cxnSpLocks/>
          </p:cNvCxnSpPr>
          <p:nvPr/>
        </p:nvCxnSpPr>
        <p:spPr>
          <a:xfrm>
            <a:off x="6065819" y="3288565"/>
            <a:ext cx="570280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Curved Right 19">
            <a:extLst>
              <a:ext uri="{FF2B5EF4-FFF2-40B4-BE49-F238E27FC236}">
                <a16:creationId xmlns:a16="http://schemas.microsoft.com/office/drawing/2014/main" id="{47E04E7B-1305-46AF-841D-D79C2B31339E}"/>
              </a:ext>
            </a:extLst>
          </p:cNvPr>
          <p:cNvSpPr/>
          <p:nvPr/>
        </p:nvSpPr>
        <p:spPr>
          <a:xfrm>
            <a:off x="11557649" y="3080737"/>
            <a:ext cx="426720" cy="341626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2700000" lon="0" rev="540000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36AC3F-49B3-40CF-8066-1BE08525A8EB}"/>
              </a:ext>
            </a:extLst>
          </p:cNvPr>
          <p:cNvSpPr txBox="1"/>
          <p:nvPr/>
        </p:nvSpPr>
        <p:spPr>
          <a:xfrm>
            <a:off x="9925516" y="3325141"/>
            <a:ext cx="18261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Axis of rotation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E111B0-DA17-431B-B224-61801ACF2E6B}"/>
              </a:ext>
            </a:extLst>
          </p:cNvPr>
          <p:cNvCxnSpPr>
            <a:cxnSpLocks/>
          </p:cNvCxnSpPr>
          <p:nvPr/>
        </p:nvCxnSpPr>
        <p:spPr>
          <a:xfrm>
            <a:off x="7335817" y="3215310"/>
            <a:ext cx="5662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C824D3C-12B2-461F-BBBF-571D1503DD94}"/>
              </a:ext>
            </a:extLst>
          </p:cNvPr>
          <p:cNvSpPr txBox="1"/>
          <p:nvPr/>
        </p:nvSpPr>
        <p:spPr>
          <a:xfrm>
            <a:off x="7212666" y="2321293"/>
            <a:ext cx="109196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Inflow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Velocity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 BC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64471F-E25D-4154-8BFE-CB224712F86C}"/>
              </a:ext>
            </a:extLst>
          </p:cNvPr>
          <p:cNvSpPr txBox="1"/>
          <p:nvPr/>
        </p:nvSpPr>
        <p:spPr>
          <a:xfrm>
            <a:off x="9787932" y="2353173"/>
            <a:ext cx="109196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Outflow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Pressure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BC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37A988-B0AC-494F-9749-7EF07B4BD726}"/>
              </a:ext>
            </a:extLst>
          </p:cNvPr>
          <p:cNvCxnSpPr>
            <a:cxnSpLocks/>
          </p:cNvCxnSpPr>
          <p:nvPr/>
        </p:nvCxnSpPr>
        <p:spPr>
          <a:xfrm>
            <a:off x="9874910" y="3209735"/>
            <a:ext cx="6695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24790D7-3F5F-4C44-92EB-772837B70F21}"/>
              </a:ext>
            </a:extLst>
          </p:cNvPr>
          <p:cNvSpPr txBox="1"/>
          <p:nvPr/>
        </p:nvSpPr>
        <p:spPr>
          <a:xfrm>
            <a:off x="8198476" y="2475851"/>
            <a:ext cx="129554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No slip BC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EA0D0B-4B08-4110-84C2-1BC0EA3C851C}"/>
              </a:ext>
            </a:extLst>
          </p:cNvPr>
          <p:cNvCxnSpPr>
            <a:cxnSpLocks/>
          </p:cNvCxnSpPr>
          <p:nvPr/>
        </p:nvCxnSpPr>
        <p:spPr>
          <a:xfrm flipH="1">
            <a:off x="8304632" y="2755441"/>
            <a:ext cx="528414" cy="3677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2E869767-47C5-4C9B-B341-027EFB6B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480131"/>
          </a:xfrm>
        </p:spPr>
        <p:txBody>
          <a:bodyPr/>
          <a:lstStyle/>
          <a:p>
            <a:r>
              <a:rPr lang="en-US" sz="2800" dirty="0"/>
              <a:t>2-D axisymmetric Navier Stokes equation is used for liquid metal 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C479CA7-7344-4ADE-BBC3-8FFD7276F1D9}"/>
              </a:ext>
            </a:extLst>
          </p:cNvPr>
          <p:cNvSpPr txBox="1">
            <a:spLocks/>
          </p:cNvSpPr>
          <p:nvPr/>
        </p:nvSpPr>
        <p:spPr bwMode="auto">
          <a:xfrm>
            <a:off x="429768" y="1025085"/>
            <a:ext cx="5501434" cy="575671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lang="en-US" sz="4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incompressible, turbulent Navier Stokes equation used to calculate liquid metal flow</a:t>
            </a:r>
          </a:p>
          <a:p>
            <a:pPr marL="973138" lvl="1" indent="-285750"/>
            <a:r>
              <a:rPr lang="en-US" sz="1800" dirty="0"/>
              <a:t>Reynold’s number &gt; 20000 &gt; critical Reynold’s number ~ 2300</a:t>
            </a:r>
            <a:endParaRPr lang="en-US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k-</a:t>
            </a:r>
            <a:r>
              <a:rPr lang="el-GR" sz="2200" dirty="0"/>
              <a:t>ε</a:t>
            </a:r>
            <a:r>
              <a:rPr lang="en-US" sz="2200" dirty="0"/>
              <a:t> RANS turbulence incompressible swirl flow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No surface roughness or gravity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3-D model was also done, not shown today in interest of time </a:t>
            </a:r>
          </a:p>
          <a:p>
            <a:pPr marL="285750" indent="-285750"/>
            <a:r>
              <a:rPr lang="en-US" sz="3800" dirty="0"/>
              <a:t>	</a:t>
            </a:r>
          </a:p>
          <a:p>
            <a:pPr marL="973138" lvl="1" indent="-285750"/>
            <a:endParaRPr lang="en-US" sz="1800" dirty="0"/>
          </a:p>
          <a:p>
            <a:pPr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70405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0E00-43C1-4490-9D4F-8DCB8F8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480131"/>
          </a:xfrm>
        </p:spPr>
        <p:txBody>
          <a:bodyPr/>
          <a:lstStyle/>
          <a:p>
            <a:r>
              <a:rPr lang="en-US" sz="2800" dirty="0"/>
              <a:t>Outline of today’s talk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39D933-47C0-453F-B352-E67BB13F2A14}"/>
              </a:ext>
            </a:extLst>
          </p:cNvPr>
          <p:cNvSpPr txBox="1">
            <a:spLocks/>
          </p:cNvSpPr>
          <p:nvPr/>
        </p:nvSpPr>
        <p:spPr bwMode="auto">
          <a:xfrm>
            <a:off x="429767" y="1025085"/>
            <a:ext cx="11762233" cy="575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lang="en-US" sz="4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Motivation and introduction to this eddy current flow meter (ECFM)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Modeling setup for velocity profile prediction from ECFM measurements and model validation.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Brief overview of Experimental Setup </a:t>
            </a:r>
          </a:p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Model verification and validation results </a:t>
            </a:r>
          </a:p>
          <a:p>
            <a:pPr lvl="1" indent="0">
              <a:buNone/>
            </a:pPr>
            <a:r>
              <a:rPr lang="en-US" sz="3800" dirty="0"/>
              <a:t>	</a:t>
            </a:r>
          </a:p>
          <a:p>
            <a:pPr marL="973138" lvl="1" indent="-285750"/>
            <a:endParaRPr lang="en-US" sz="1800" dirty="0"/>
          </a:p>
          <a:p>
            <a:pPr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96267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2E869767-47C5-4C9B-B341-027EFB6B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480131"/>
          </a:xfrm>
        </p:spPr>
        <p:txBody>
          <a:bodyPr/>
          <a:lstStyle/>
          <a:p>
            <a:r>
              <a:rPr lang="en-US" sz="2800" dirty="0"/>
              <a:t>ECFM experimental setup for liquid mercury </a:t>
            </a:r>
          </a:p>
        </p:txBody>
      </p:sp>
      <p:pic>
        <p:nvPicPr>
          <p:cNvPr id="19" name="Picture 18" descr="A picture containing engine, dirty&#10;&#10;Description automatically generated">
            <a:extLst>
              <a:ext uri="{FF2B5EF4-FFF2-40B4-BE49-F238E27FC236}">
                <a16:creationId xmlns:a16="http://schemas.microsoft.com/office/drawing/2014/main" id="{A011AE15-D844-4683-B503-8841DEF1E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35" b="30459"/>
          <a:stretch/>
        </p:blipFill>
        <p:spPr>
          <a:xfrm rot="10800000">
            <a:off x="319390" y="3903082"/>
            <a:ext cx="11819480" cy="291691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2E4A5E0-258A-4BEF-84BD-8018825DD4FD}"/>
              </a:ext>
            </a:extLst>
          </p:cNvPr>
          <p:cNvSpPr/>
          <p:nvPr/>
        </p:nvSpPr>
        <p:spPr>
          <a:xfrm>
            <a:off x="285834" y="1010941"/>
            <a:ext cx="11790570" cy="28007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Target Test Facility is a full-scale replica of SNS Target Cell mercury flow loop and contains 1.4 cubic meters of mercury weighing approximately 42000 pounds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ECFM flow test stand built as an addition to </a:t>
            </a:r>
            <a:r>
              <a:rPr lang="en-US" sz="2200" dirty="0">
                <a:latin typeface="+mn-lt"/>
              </a:rPr>
              <a:t>Target Test Facility for flow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Inlet flow is measured using v-cone flow 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Cables run from sensor to ECFM electronics outside enclosure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BF3416-D25D-4A09-9DF4-B26B1AB84D91}"/>
              </a:ext>
            </a:extLst>
          </p:cNvPr>
          <p:cNvSpPr txBox="1"/>
          <p:nvPr/>
        </p:nvSpPr>
        <p:spPr>
          <a:xfrm>
            <a:off x="2608976" y="5637402"/>
            <a:ext cx="122661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 dirty="0">
                <a:solidFill>
                  <a:srgbClr val="FFFF00"/>
                </a:solidFill>
                <a:latin typeface="+mn-lt"/>
              </a:rPr>
              <a:t>1.25” sensor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4F201B-F281-4007-BFC5-378AC8BD6043}"/>
              </a:ext>
            </a:extLst>
          </p:cNvPr>
          <p:cNvSpPr txBox="1"/>
          <p:nvPr/>
        </p:nvSpPr>
        <p:spPr>
          <a:xfrm>
            <a:off x="4986828" y="6297448"/>
            <a:ext cx="97494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 dirty="0">
                <a:solidFill>
                  <a:srgbClr val="FFFF00"/>
                </a:solidFill>
                <a:latin typeface="+mn-lt"/>
              </a:rPr>
              <a:t>1” sensor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A05A9D-1612-4843-8505-2E7493523C66}"/>
              </a:ext>
            </a:extLst>
          </p:cNvPr>
          <p:cNvSpPr txBox="1"/>
          <p:nvPr/>
        </p:nvSpPr>
        <p:spPr>
          <a:xfrm>
            <a:off x="9129815" y="6226048"/>
            <a:ext cx="122661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 dirty="0">
                <a:solidFill>
                  <a:srgbClr val="FFFF00"/>
                </a:solidFill>
                <a:latin typeface="+mn-lt"/>
              </a:rPr>
              <a:t>0.75” sensor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42EC89-1E72-4F76-83AF-2E41E1035A9A}"/>
              </a:ext>
            </a:extLst>
          </p:cNvPr>
          <p:cNvSpPr txBox="1"/>
          <p:nvPr/>
        </p:nvSpPr>
        <p:spPr>
          <a:xfrm>
            <a:off x="10756399" y="5494286"/>
            <a:ext cx="82426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 dirty="0">
                <a:solidFill>
                  <a:srgbClr val="FFFF00"/>
                </a:solidFill>
                <a:latin typeface="+mn-lt"/>
              </a:rPr>
              <a:t>Flow in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3EB455-84C6-4795-8500-4FBBBF4095A0}"/>
              </a:ext>
            </a:extLst>
          </p:cNvPr>
          <p:cNvCxnSpPr>
            <a:stCxn id="26" idx="1"/>
          </p:cNvCxnSpPr>
          <p:nvPr/>
        </p:nvCxnSpPr>
        <p:spPr>
          <a:xfrm flipH="1">
            <a:off x="10056528" y="5637402"/>
            <a:ext cx="699871" cy="5622"/>
          </a:xfrm>
          <a:prstGeom prst="straightConnector1">
            <a:avLst/>
          </a:prstGeom>
          <a:ln w="28575">
            <a:solidFill>
              <a:srgbClr val="FFFF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8132942-0086-4DDB-86D2-E0AAA3EE6AD7}"/>
              </a:ext>
            </a:extLst>
          </p:cNvPr>
          <p:cNvSpPr txBox="1"/>
          <p:nvPr/>
        </p:nvSpPr>
        <p:spPr>
          <a:xfrm>
            <a:off x="10679455" y="6079672"/>
            <a:ext cx="90120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 dirty="0">
                <a:solidFill>
                  <a:srgbClr val="FFFF00"/>
                </a:solidFill>
                <a:latin typeface="+mn-lt"/>
              </a:rPr>
              <a:t>Flow out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4F172E-9A77-4D59-865F-1211805FEF9C}"/>
              </a:ext>
            </a:extLst>
          </p:cNvPr>
          <p:cNvCxnSpPr>
            <a:cxnSpLocks/>
          </p:cNvCxnSpPr>
          <p:nvPr/>
        </p:nvCxnSpPr>
        <p:spPr>
          <a:xfrm>
            <a:off x="11580664" y="6222788"/>
            <a:ext cx="495740" cy="0"/>
          </a:xfrm>
          <a:prstGeom prst="straightConnector1">
            <a:avLst/>
          </a:prstGeom>
          <a:ln w="28575">
            <a:solidFill>
              <a:srgbClr val="FFFF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C3A2622-6258-4F01-9B2F-A3AEFABC3764}"/>
              </a:ext>
            </a:extLst>
          </p:cNvPr>
          <p:cNvSpPr txBox="1"/>
          <p:nvPr/>
        </p:nvSpPr>
        <p:spPr>
          <a:xfrm>
            <a:off x="5814243" y="5427182"/>
            <a:ext cx="180209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 dirty="0">
                <a:solidFill>
                  <a:srgbClr val="FFFF00"/>
                </a:solidFill>
              </a:rPr>
              <a:t>V-cone flow meter</a:t>
            </a:r>
            <a:endParaRPr lang="en-US" sz="1400" b="1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D5A92ACA-9D7C-6149-B663-AF0441798C83}"/>
              </a:ext>
            </a:extLst>
          </p:cNvPr>
          <p:cNvSpPr/>
          <p:nvPr/>
        </p:nvSpPr>
        <p:spPr>
          <a:xfrm>
            <a:off x="2254096" y="5293306"/>
            <a:ext cx="1936377" cy="1159758"/>
          </a:xfrm>
          <a:prstGeom prst="donut">
            <a:avLst>
              <a:gd name="adj" fmla="val 7959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587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0E00-43C1-4490-9D4F-8DCB8F8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480131"/>
          </a:xfrm>
        </p:spPr>
        <p:txBody>
          <a:bodyPr/>
          <a:lstStyle/>
          <a:p>
            <a:r>
              <a:rPr lang="en-US" sz="2800" dirty="0"/>
              <a:t>Outline of today’s talk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39D933-47C0-453F-B352-E67BB13F2A14}"/>
              </a:ext>
            </a:extLst>
          </p:cNvPr>
          <p:cNvSpPr txBox="1">
            <a:spLocks/>
          </p:cNvSpPr>
          <p:nvPr/>
        </p:nvSpPr>
        <p:spPr bwMode="auto">
          <a:xfrm>
            <a:off x="429767" y="1025085"/>
            <a:ext cx="11762233" cy="575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lang="en-US" sz="4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Motivation and introduction to this eddy current flow meter (ECFM)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Modeling setup for velocity profile prediction from ECFM measurements and model validation.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Overview of Experimental Setup </a:t>
            </a:r>
          </a:p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Model verification and validation results </a:t>
            </a:r>
          </a:p>
          <a:p>
            <a:pPr lvl="1" indent="0">
              <a:buNone/>
            </a:pPr>
            <a:r>
              <a:rPr lang="en-US" sz="3800" dirty="0"/>
              <a:t>	</a:t>
            </a:r>
          </a:p>
          <a:p>
            <a:pPr marL="973138" lvl="1" indent="-285750"/>
            <a:endParaRPr lang="en-US" sz="1800" dirty="0"/>
          </a:p>
          <a:p>
            <a:pPr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46683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D81B8-9E48-F14F-853F-F0467221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Verification and Validation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FD2F3-2E8C-7F4F-9B90-FAD198FC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60676"/>
            <a:ext cx="11430000" cy="404777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1" dirty="0"/>
              <a:t>Each model was trained using a set of ~2,000,000 randomly generated flow profiles of their corresponding type.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1" dirty="0"/>
              <a:t>After training a new set of 128 randomly generated flow profiles was used for model Verification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dirty="0"/>
              <a:t>Model Validation was done using experimentally measured sensitivity magnitudes and phases and compared to CFD simulated velocity profile </a:t>
            </a:r>
          </a:p>
          <a:p>
            <a:endParaRPr lang="en-US" sz="2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dirty="0"/>
              <a:t>Using the measured ECFM sensitivity the Monte Carlo Method was used to quantify uncertainty and model stability </a:t>
            </a:r>
          </a:p>
        </p:txBody>
      </p:sp>
    </p:spTree>
    <p:extLst>
      <p:ext uri="{BB962C8B-B14F-4D97-AF65-F5344CB8AC3E}">
        <p14:creationId xmlns:p14="http://schemas.microsoft.com/office/powerpoint/2010/main" val="3094933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A785-27EE-C84F-8A6B-D8E4C1B3C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Parabolic Model Verification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4B9920-406C-7448-9667-96F2D99C1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81" y="1825065"/>
            <a:ext cx="4737100" cy="444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27E58-895B-F74E-9160-77802D756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21" y="1825065"/>
            <a:ext cx="42037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11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A649-054F-E34E-9665-B5EBAF07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Law Model Verification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0BC15-2D2C-CD4D-94D9-0E5360F95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22" y="1587500"/>
            <a:ext cx="4546600" cy="444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DEE0B0-AF91-2B47-AC7F-4D53CB628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79" y="1587500"/>
            <a:ext cx="41783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12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5023-E36B-9A40-9E90-63459D5E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Monotonically Decreasing Model Verification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D10D8-A880-9545-9A8B-84EAC110A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217" y="1718128"/>
            <a:ext cx="4826000" cy="444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35DBCD-A20E-7545-B78D-15841B53A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85" y="1718128"/>
            <a:ext cx="42926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11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0E00-43C1-4490-9D4F-8DCB8F8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480131"/>
          </a:xfrm>
        </p:spPr>
        <p:txBody>
          <a:bodyPr/>
          <a:lstStyle/>
          <a:p>
            <a:r>
              <a:rPr lang="en-US" sz="2800" dirty="0"/>
              <a:t>Outline of today’s talk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39D933-47C0-453F-B352-E67BB13F2A14}"/>
              </a:ext>
            </a:extLst>
          </p:cNvPr>
          <p:cNvSpPr txBox="1">
            <a:spLocks/>
          </p:cNvSpPr>
          <p:nvPr/>
        </p:nvSpPr>
        <p:spPr bwMode="auto">
          <a:xfrm>
            <a:off x="429767" y="1025085"/>
            <a:ext cx="11762233" cy="575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lang="en-US" sz="4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Motivation and introduction to this eddy current flow meter (ECFM)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Modeling setup for velocity profile prediction from ECFM measurements and model validation.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Brief overview of Experimental Setup </a:t>
            </a:r>
          </a:p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Model verification and validation results </a:t>
            </a:r>
          </a:p>
          <a:p>
            <a:pPr lvl="1" indent="0">
              <a:buNone/>
            </a:pPr>
            <a:r>
              <a:rPr lang="en-US" sz="3800" dirty="0"/>
              <a:t>	</a:t>
            </a:r>
          </a:p>
          <a:p>
            <a:pPr marL="973138" lvl="1" indent="-285750"/>
            <a:endParaRPr lang="en-US" sz="1800" dirty="0"/>
          </a:p>
          <a:p>
            <a:pPr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1085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D81B8-9E48-F14F-853F-F0467221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Verification and Validation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FD2F3-2E8C-7F4F-9B90-FAD198FC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60676"/>
            <a:ext cx="11430000" cy="404777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dirty="0"/>
              <a:t>Each model was trained using a set of ~2,000,000 randomly generated flow profiles of their corresponding type.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dirty="0"/>
              <a:t>After training a new set of 128 randomly generated flow profiles was used for model Verification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1" dirty="0"/>
              <a:t>Model Validation was done using experimentally measured sensitivity magnitudes and phases and compared to CFD simulated velocity profile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1" dirty="0"/>
              <a:t>Using the measured ECFM sensitivity the Monte Carlo Method was used to quantify uncertainty and model stability </a:t>
            </a:r>
          </a:p>
        </p:txBody>
      </p:sp>
    </p:spTree>
    <p:extLst>
      <p:ext uri="{BB962C8B-B14F-4D97-AF65-F5344CB8AC3E}">
        <p14:creationId xmlns:p14="http://schemas.microsoft.com/office/powerpoint/2010/main" val="2594062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6A64-848A-8144-B877-D8E9E4F3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Measured versus Simulated Inputs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5F6B52-268F-064E-857A-8B2F782FE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306" y="1682750"/>
            <a:ext cx="4838700" cy="349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F65AF5-914C-E54F-BEC7-ECE6DB99D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94" y="1682750"/>
            <a:ext cx="51054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76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BE4F-4915-1E46-9FCF-855FEE4A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Parabolic Model Validation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B89F2-408E-5141-B4C5-C4A921AD1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65" y="1471575"/>
            <a:ext cx="4318000" cy="4445000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3234A84-4C28-0641-8A44-C4F4805E3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416497"/>
              </p:ext>
            </p:extLst>
          </p:nvPr>
        </p:nvGraphicFramePr>
        <p:xfrm>
          <a:off x="5972623" y="2051406"/>
          <a:ext cx="6161315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8199">
                  <a:extLst>
                    <a:ext uri="{9D8B030D-6E8A-4147-A177-3AD203B41FA5}">
                      <a16:colId xmlns:a16="http://schemas.microsoft.com/office/drawing/2014/main" val="2781959115"/>
                    </a:ext>
                  </a:extLst>
                </a:gridCol>
                <a:gridCol w="634687">
                  <a:extLst>
                    <a:ext uri="{9D8B030D-6E8A-4147-A177-3AD203B41FA5}">
                      <a16:colId xmlns:a16="http://schemas.microsoft.com/office/drawing/2014/main" val="1555547139"/>
                    </a:ext>
                  </a:extLst>
                </a:gridCol>
                <a:gridCol w="681567">
                  <a:extLst>
                    <a:ext uri="{9D8B030D-6E8A-4147-A177-3AD203B41FA5}">
                      <a16:colId xmlns:a16="http://schemas.microsoft.com/office/drawing/2014/main" val="2518497691"/>
                    </a:ext>
                  </a:extLst>
                </a:gridCol>
                <a:gridCol w="681567">
                  <a:extLst>
                    <a:ext uri="{9D8B030D-6E8A-4147-A177-3AD203B41FA5}">
                      <a16:colId xmlns:a16="http://schemas.microsoft.com/office/drawing/2014/main" val="3213726623"/>
                    </a:ext>
                  </a:extLst>
                </a:gridCol>
                <a:gridCol w="670748">
                  <a:extLst>
                    <a:ext uri="{9D8B030D-6E8A-4147-A177-3AD203B41FA5}">
                      <a16:colId xmlns:a16="http://schemas.microsoft.com/office/drawing/2014/main" val="1103302383"/>
                    </a:ext>
                  </a:extLst>
                </a:gridCol>
                <a:gridCol w="649112">
                  <a:extLst>
                    <a:ext uri="{9D8B030D-6E8A-4147-A177-3AD203B41FA5}">
                      <a16:colId xmlns:a16="http://schemas.microsoft.com/office/drawing/2014/main" val="2394226046"/>
                    </a:ext>
                  </a:extLst>
                </a:gridCol>
                <a:gridCol w="638293">
                  <a:extLst>
                    <a:ext uri="{9D8B030D-6E8A-4147-A177-3AD203B41FA5}">
                      <a16:colId xmlns:a16="http://schemas.microsoft.com/office/drawing/2014/main" val="3441807683"/>
                    </a:ext>
                  </a:extLst>
                </a:gridCol>
                <a:gridCol w="687142">
                  <a:extLst>
                    <a:ext uri="{9D8B030D-6E8A-4147-A177-3AD203B41FA5}">
                      <a16:colId xmlns:a16="http://schemas.microsoft.com/office/drawing/2014/main" val="4218060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238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 [m/s]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6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NMAE [%]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7494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3DA3D3-2DD2-334C-AF78-399826D2B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368458"/>
              </p:ext>
            </p:extLst>
          </p:nvPr>
        </p:nvGraphicFramePr>
        <p:xfrm>
          <a:off x="5972624" y="3975972"/>
          <a:ext cx="6161315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7628">
                  <a:extLst>
                    <a:ext uri="{9D8B030D-6E8A-4147-A177-3AD203B41FA5}">
                      <a16:colId xmlns:a16="http://schemas.microsoft.com/office/drawing/2014/main" val="2781959115"/>
                    </a:ext>
                  </a:extLst>
                </a:gridCol>
                <a:gridCol w="627744">
                  <a:extLst>
                    <a:ext uri="{9D8B030D-6E8A-4147-A177-3AD203B41FA5}">
                      <a16:colId xmlns:a16="http://schemas.microsoft.com/office/drawing/2014/main" val="1555547139"/>
                    </a:ext>
                  </a:extLst>
                </a:gridCol>
                <a:gridCol w="664029">
                  <a:extLst>
                    <a:ext uri="{9D8B030D-6E8A-4147-A177-3AD203B41FA5}">
                      <a16:colId xmlns:a16="http://schemas.microsoft.com/office/drawing/2014/main" val="251849769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13726623"/>
                    </a:ext>
                  </a:extLst>
                </a:gridCol>
                <a:gridCol w="642257">
                  <a:extLst>
                    <a:ext uri="{9D8B030D-6E8A-4147-A177-3AD203B41FA5}">
                      <a16:colId xmlns:a16="http://schemas.microsoft.com/office/drawing/2014/main" val="110330238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394226046"/>
                    </a:ext>
                  </a:extLst>
                </a:gridCol>
                <a:gridCol w="696686">
                  <a:extLst>
                    <a:ext uri="{9D8B030D-6E8A-4147-A177-3AD203B41FA5}">
                      <a16:colId xmlns:a16="http://schemas.microsoft.com/office/drawing/2014/main" val="3441807683"/>
                    </a:ext>
                  </a:extLst>
                </a:gridCol>
                <a:gridCol w="664028">
                  <a:extLst>
                    <a:ext uri="{9D8B030D-6E8A-4147-A177-3AD203B41FA5}">
                      <a16:colId xmlns:a16="http://schemas.microsoft.com/office/drawing/2014/main" val="4218060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238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 [m/s]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6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NRMSE [%]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7494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5399450-B4C9-D144-B193-8C9042E1A216}"/>
              </a:ext>
            </a:extLst>
          </p:cNvPr>
          <p:cNvSpPr txBox="1"/>
          <p:nvPr/>
        </p:nvSpPr>
        <p:spPr>
          <a:xfrm>
            <a:off x="6990037" y="3352443"/>
            <a:ext cx="412648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Table of Errors in DNN vs CFD model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C1CC1A-2BE1-514D-9A2C-30A6F8D5824D}"/>
              </a:ext>
            </a:extLst>
          </p:cNvPr>
          <p:cNvSpPr/>
          <p:nvPr/>
        </p:nvSpPr>
        <p:spPr>
          <a:xfrm>
            <a:off x="6366490" y="5440191"/>
            <a:ext cx="5373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Table of errors in DNN with Noise vs CFD model</a:t>
            </a:r>
          </a:p>
        </p:txBody>
      </p:sp>
    </p:spTree>
    <p:extLst>
      <p:ext uri="{BB962C8B-B14F-4D97-AF65-F5344CB8AC3E}">
        <p14:creationId xmlns:p14="http://schemas.microsoft.com/office/powerpoint/2010/main" val="3179394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BE4F-4915-1E46-9FCF-855FEE4A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Model Validation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3234A84-4C28-0641-8A44-C4F4805E3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184956"/>
              </p:ext>
            </p:extLst>
          </p:nvPr>
        </p:nvGraphicFramePr>
        <p:xfrm>
          <a:off x="5972623" y="2051406"/>
          <a:ext cx="6161315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8199">
                  <a:extLst>
                    <a:ext uri="{9D8B030D-6E8A-4147-A177-3AD203B41FA5}">
                      <a16:colId xmlns:a16="http://schemas.microsoft.com/office/drawing/2014/main" val="2781959115"/>
                    </a:ext>
                  </a:extLst>
                </a:gridCol>
                <a:gridCol w="634687">
                  <a:extLst>
                    <a:ext uri="{9D8B030D-6E8A-4147-A177-3AD203B41FA5}">
                      <a16:colId xmlns:a16="http://schemas.microsoft.com/office/drawing/2014/main" val="1555547139"/>
                    </a:ext>
                  </a:extLst>
                </a:gridCol>
                <a:gridCol w="681567">
                  <a:extLst>
                    <a:ext uri="{9D8B030D-6E8A-4147-A177-3AD203B41FA5}">
                      <a16:colId xmlns:a16="http://schemas.microsoft.com/office/drawing/2014/main" val="2518497691"/>
                    </a:ext>
                  </a:extLst>
                </a:gridCol>
                <a:gridCol w="681567">
                  <a:extLst>
                    <a:ext uri="{9D8B030D-6E8A-4147-A177-3AD203B41FA5}">
                      <a16:colId xmlns:a16="http://schemas.microsoft.com/office/drawing/2014/main" val="3213726623"/>
                    </a:ext>
                  </a:extLst>
                </a:gridCol>
                <a:gridCol w="670748">
                  <a:extLst>
                    <a:ext uri="{9D8B030D-6E8A-4147-A177-3AD203B41FA5}">
                      <a16:colId xmlns:a16="http://schemas.microsoft.com/office/drawing/2014/main" val="1103302383"/>
                    </a:ext>
                  </a:extLst>
                </a:gridCol>
                <a:gridCol w="649112">
                  <a:extLst>
                    <a:ext uri="{9D8B030D-6E8A-4147-A177-3AD203B41FA5}">
                      <a16:colId xmlns:a16="http://schemas.microsoft.com/office/drawing/2014/main" val="2394226046"/>
                    </a:ext>
                  </a:extLst>
                </a:gridCol>
                <a:gridCol w="638293">
                  <a:extLst>
                    <a:ext uri="{9D8B030D-6E8A-4147-A177-3AD203B41FA5}">
                      <a16:colId xmlns:a16="http://schemas.microsoft.com/office/drawing/2014/main" val="3441807683"/>
                    </a:ext>
                  </a:extLst>
                </a:gridCol>
                <a:gridCol w="687142">
                  <a:extLst>
                    <a:ext uri="{9D8B030D-6E8A-4147-A177-3AD203B41FA5}">
                      <a16:colId xmlns:a16="http://schemas.microsoft.com/office/drawing/2014/main" val="4218060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238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 [m/s]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6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NMAE [%]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7494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3DA3D3-2DD2-334C-AF78-399826D2B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68145"/>
              </p:ext>
            </p:extLst>
          </p:nvPr>
        </p:nvGraphicFramePr>
        <p:xfrm>
          <a:off x="5972624" y="3975972"/>
          <a:ext cx="6161315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7628">
                  <a:extLst>
                    <a:ext uri="{9D8B030D-6E8A-4147-A177-3AD203B41FA5}">
                      <a16:colId xmlns:a16="http://schemas.microsoft.com/office/drawing/2014/main" val="2781959115"/>
                    </a:ext>
                  </a:extLst>
                </a:gridCol>
                <a:gridCol w="627744">
                  <a:extLst>
                    <a:ext uri="{9D8B030D-6E8A-4147-A177-3AD203B41FA5}">
                      <a16:colId xmlns:a16="http://schemas.microsoft.com/office/drawing/2014/main" val="1555547139"/>
                    </a:ext>
                  </a:extLst>
                </a:gridCol>
                <a:gridCol w="664029">
                  <a:extLst>
                    <a:ext uri="{9D8B030D-6E8A-4147-A177-3AD203B41FA5}">
                      <a16:colId xmlns:a16="http://schemas.microsoft.com/office/drawing/2014/main" val="251849769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13726623"/>
                    </a:ext>
                  </a:extLst>
                </a:gridCol>
                <a:gridCol w="642257">
                  <a:extLst>
                    <a:ext uri="{9D8B030D-6E8A-4147-A177-3AD203B41FA5}">
                      <a16:colId xmlns:a16="http://schemas.microsoft.com/office/drawing/2014/main" val="110330238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394226046"/>
                    </a:ext>
                  </a:extLst>
                </a:gridCol>
                <a:gridCol w="696686">
                  <a:extLst>
                    <a:ext uri="{9D8B030D-6E8A-4147-A177-3AD203B41FA5}">
                      <a16:colId xmlns:a16="http://schemas.microsoft.com/office/drawing/2014/main" val="3441807683"/>
                    </a:ext>
                  </a:extLst>
                </a:gridCol>
                <a:gridCol w="664028">
                  <a:extLst>
                    <a:ext uri="{9D8B030D-6E8A-4147-A177-3AD203B41FA5}">
                      <a16:colId xmlns:a16="http://schemas.microsoft.com/office/drawing/2014/main" val="4218060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238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 [m/s]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6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NRMSE [%]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7494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5399450-B4C9-D144-B193-8C9042E1A216}"/>
              </a:ext>
            </a:extLst>
          </p:cNvPr>
          <p:cNvSpPr txBox="1"/>
          <p:nvPr/>
        </p:nvSpPr>
        <p:spPr>
          <a:xfrm>
            <a:off x="6990037" y="3352443"/>
            <a:ext cx="412648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Table of Errors in DNN vs CFD model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C1CC1A-2BE1-514D-9A2C-30A6F8D5824D}"/>
              </a:ext>
            </a:extLst>
          </p:cNvPr>
          <p:cNvSpPr/>
          <p:nvPr/>
        </p:nvSpPr>
        <p:spPr>
          <a:xfrm>
            <a:off x="6366490" y="5440191"/>
            <a:ext cx="5373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Table of errors in DNN with Noise vs CFD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AC01C7-31B5-A045-9F90-B264AF13E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01" y="1471575"/>
            <a:ext cx="4318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36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BE4F-4915-1E46-9FCF-855FEE4A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Model Validation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3234A84-4C28-0641-8A44-C4F4805E3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355388"/>
              </p:ext>
            </p:extLst>
          </p:nvPr>
        </p:nvGraphicFramePr>
        <p:xfrm>
          <a:off x="5972623" y="2051406"/>
          <a:ext cx="6161315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8199">
                  <a:extLst>
                    <a:ext uri="{9D8B030D-6E8A-4147-A177-3AD203B41FA5}">
                      <a16:colId xmlns:a16="http://schemas.microsoft.com/office/drawing/2014/main" val="2781959115"/>
                    </a:ext>
                  </a:extLst>
                </a:gridCol>
                <a:gridCol w="634687">
                  <a:extLst>
                    <a:ext uri="{9D8B030D-6E8A-4147-A177-3AD203B41FA5}">
                      <a16:colId xmlns:a16="http://schemas.microsoft.com/office/drawing/2014/main" val="1555547139"/>
                    </a:ext>
                  </a:extLst>
                </a:gridCol>
                <a:gridCol w="681567">
                  <a:extLst>
                    <a:ext uri="{9D8B030D-6E8A-4147-A177-3AD203B41FA5}">
                      <a16:colId xmlns:a16="http://schemas.microsoft.com/office/drawing/2014/main" val="2518497691"/>
                    </a:ext>
                  </a:extLst>
                </a:gridCol>
                <a:gridCol w="681567">
                  <a:extLst>
                    <a:ext uri="{9D8B030D-6E8A-4147-A177-3AD203B41FA5}">
                      <a16:colId xmlns:a16="http://schemas.microsoft.com/office/drawing/2014/main" val="3213726623"/>
                    </a:ext>
                  </a:extLst>
                </a:gridCol>
                <a:gridCol w="670748">
                  <a:extLst>
                    <a:ext uri="{9D8B030D-6E8A-4147-A177-3AD203B41FA5}">
                      <a16:colId xmlns:a16="http://schemas.microsoft.com/office/drawing/2014/main" val="1103302383"/>
                    </a:ext>
                  </a:extLst>
                </a:gridCol>
                <a:gridCol w="649112">
                  <a:extLst>
                    <a:ext uri="{9D8B030D-6E8A-4147-A177-3AD203B41FA5}">
                      <a16:colId xmlns:a16="http://schemas.microsoft.com/office/drawing/2014/main" val="2394226046"/>
                    </a:ext>
                  </a:extLst>
                </a:gridCol>
                <a:gridCol w="638293">
                  <a:extLst>
                    <a:ext uri="{9D8B030D-6E8A-4147-A177-3AD203B41FA5}">
                      <a16:colId xmlns:a16="http://schemas.microsoft.com/office/drawing/2014/main" val="3441807683"/>
                    </a:ext>
                  </a:extLst>
                </a:gridCol>
                <a:gridCol w="687142">
                  <a:extLst>
                    <a:ext uri="{9D8B030D-6E8A-4147-A177-3AD203B41FA5}">
                      <a16:colId xmlns:a16="http://schemas.microsoft.com/office/drawing/2014/main" val="4218060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238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 [m/s]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6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NMAE [%]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7494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3DA3D3-2DD2-334C-AF78-399826D2B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956899"/>
              </p:ext>
            </p:extLst>
          </p:nvPr>
        </p:nvGraphicFramePr>
        <p:xfrm>
          <a:off x="5972624" y="3975972"/>
          <a:ext cx="6161315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7628">
                  <a:extLst>
                    <a:ext uri="{9D8B030D-6E8A-4147-A177-3AD203B41FA5}">
                      <a16:colId xmlns:a16="http://schemas.microsoft.com/office/drawing/2014/main" val="2781959115"/>
                    </a:ext>
                  </a:extLst>
                </a:gridCol>
                <a:gridCol w="627744">
                  <a:extLst>
                    <a:ext uri="{9D8B030D-6E8A-4147-A177-3AD203B41FA5}">
                      <a16:colId xmlns:a16="http://schemas.microsoft.com/office/drawing/2014/main" val="1555547139"/>
                    </a:ext>
                  </a:extLst>
                </a:gridCol>
                <a:gridCol w="664029">
                  <a:extLst>
                    <a:ext uri="{9D8B030D-6E8A-4147-A177-3AD203B41FA5}">
                      <a16:colId xmlns:a16="http://schemas.microsoft.com/office/drawing/2014/main" val="251849769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13726623"/>
                    </a:ext>
                  </a:extLst>
                </a:gridCol>
                <a:gridCol w="642257">
                  <a:extLst>
                    <a:ext uri="{9D8B030D-6E8A-4147-A177-3AD203B41FA5}">
                      <a16:colId xmlns:a16="http://schemas.microsoft.com/office/drawing/2014/main" val="110330238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394226046"/>
                    </a:ext>
                  </a:extLst>
                </a:gridCol>
                <a:gridCol w="696686">
                  <a:extLst>
                    <a:ext uri="{9D8B030D-6E8A-4147-A177-3AD203B41FA5}">
                      <a16:colId xmlns:a16="http://schemas.microsoft.com/office/drawing/2014/main" val="3441807683"/>
                    </a:ext>
                  </a:extLst>
                </a:gridCol>
                <a:gridCol w="664028">
                  <a:extLst>
                    <a:ext uri="{9D8B030D-6E8A-4147-A177-3AD203B41FA5}">
                      <a16:colId xmlns:a16="http://schemas.microsoft.com/office/drawing/2014/main" val="4218060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238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 [m/s]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6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NRMSE [%]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7494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5399450-B4C9-D144-B193-8C9042E1A216}"/>
              </a:ext>
            </a:extLst>
          </p:cNvPr>
          <p:cNvSpPr txBox="1"/>
          <p:nvPr/>
        </p:nvSpPr>
        <p:spPr>
          <a:xfrm>
            <a:off x="6990037" y="3352443"/>
            <a:ext cx="412648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Table of Errors in DNN vs CFD model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C1CC1A-2BE1-514D-9A2C-30A6F8D5824D}"/>
              </a:ext>
            </a:extLst>
          </p:cNvPr>
          <p:cNvSpPr/>
          <p:nvPr/>
        </p:nvSpPr>
        <p:spPr>
          <a:xfrm>
            <a:off x="6366490" y="5440191"/>
            <a:ext cx="5373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Table of errors in DNN with Noise vs CFD model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4620F074-B32D-594F-8E03-01CC21F9D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17" y="1499196"/>
            <a:ext cx="3944030" cy="4048125"/>
          </a:xfrm>
        </p:spPr>
      </p:pic>
    </p:spTree>
    <p:extLst>
      <p:ext uri="{BB962C8B-B14F-4D97-AF65-F5344CB8AC3E}">
        <p14:creationId xmlns:p14="http://schemas.microsoft.com/office/powerpoint/2010/main" val="289339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1125D-CA6B-304A-93FF-9412322A9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Potential Future Work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3FF7CC-8416-AC44-9576-592624BD3F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200" u="sng" dirty="0"/>
                  <a:t>Conclusions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ECFMs can measure fluid velocity profiles in liquid metals when operated over a range of frequencies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DNN can provide a stable, efficient and accurate solution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⃡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  <a:endParaRPr lang="en-US" sz="2200" dirty="0"/>
              </a:p>
              <a:p>
                <a:r>
                  <a:rPr lang="en-US" sz="2200" u="sng" dirty="0"/>
                  <a:t>Potential Future Work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Altering ECFM geometry to further expand capabilities to measuring 2D flow profiles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Continuing develop of DNN to try to predict totally random flow profiles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3FF7CC-8416-AC44-9576-592624BD3F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6" t="-2194" r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2143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0E00-43C1-4490-9D4F-8DCB8F8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480131"/>
          </a:xfrm>
        </p:spPr>
        <p:txBody>
          <a:bodyPr/>
          <a:lstStyle/>
          <a:p>
            <a:r>
              <a:rPr lang="en-US" sz="2800" dirty="0"/>
              <a:t>Liquid metals are used or proposed for reactor applications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39D933-47C0-453F-B352-E67BB13F2A14}"/>
              </a:ext>
            </a:extLst>
          </p:cNvPr>
          <p:cNvSpPr txBox="1">
            <a:spLocks/>
          </p:cNvSpPr>
          <p:nvPr/>
        </p:nvSpPr>
        <p:spPr bwMode="auto">
          <a:xfrm>
            <a:off x="429767" y="1025085"/>
            <a:ext cx="11228833" cy="575671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lang="en-US" sz="4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Advantages include high thermal conductivity and use in high temperature systems for thermal efficiency such as reactors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Advanced fission reactor</a:t>
            </a:r>
          </a:p>
          <a:p>
            <a:pPr marL="973138" lvl="1" indent="-285750"/>
            <a:r>
              <a:rPr lang="en-US" sz="1800" dirty="0"/>
              <a:t>Examples include liquid lead and </a:t>
            </a:r>
          </a:p>
          <a:p>
            <a:pPr lvl="1" indent="0">
              <a:buNone/>
            </a:pPr>
            <a:r>
              <a:rPr lang="en-US" sz="1800" dirty="0"/>
              <a:t>    liquid sodium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Fusion reactor</a:t>
            </a:r>
          </a:p>
          <a:p>
            <a:pPr marL="973138" lvl="1" indent="-285750"/>
            <a:r>
              <a:rPr lang="en-US" sz="1800" dirty="0"/>
              <a:t>Blankets such as </a:t>
            </a:r>
            <a:r>
              <a:rPr lang="en-US" sz="1800" dirty="0" err="1"/>
              <a:t>PbLi</a:t>
            </a:r>
            <a:r>
              <a:rPr lang="en-US" sz="1800" dirty="0"/>
              <a:t> or </a:t>
            </a:r>
            <a:r>
              <a:rPr lang="en-US" sz="1800" dirty="0" err="1"/>
              <a:t>FLiBe</a:t>
            </a:r>
            <a:endParaRPr lang="en-US" sz="1800" dirty="0"/>
          </a:p>
          <a:p>
            <a:pPr marL="973138" lvl="1" indent="-285750"/>
            <a:r>
              <a:rPr lang="en-US" sz="1800" dirty="0"/>
              <a:t>Plasma facing components </a:t>
            </a:r>
          </a:p>
          <a:p>
            <a:pPr lvl="1" indent="0">
              <a:buNone/>
            </a:pPr>
            <a:r>
              <a:rPr lang="en-US" sz="1800" dirty="0"/>
              <a:t>    (liquid lithium etc.)</a:t>
            </a:r>
            <a:endParaRPr lang="en-US" sz="2200" dirty="0"/>
          </a:p>
          <a:p>
            <a:pPr marL="285750" indent="-285750"/>
            <a:r>
              <a:rPr lang="en-US" sz="3800" dirty="0"/>
              <a:t>	</a:t>
            </a:r>
          </a:p>
          <a:p>
            <a:pPr marL="973138" lvl="1" indent="-285750"/>
            <a:endParaRPr lang="en-US" sz="1800" dirty="0"/>
          </a:p>
          <a:p>
            <a:pPr lvl="1" indent="0">
              <a:buNone/>
            </a:pP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A0A38C-BA60-4C60-BD63-A08FBC63F639}"/>
              </a:ext>
            </a:extLst>
          </p:cNvPr>
          <p:cNvSpPr txBox="1"/>
          <p:nvPr/>
        </p:nvSpPr>
        <p:spPr>
          <a:xfrm>
            <a:off x="7511514" y="6563506"/>
            <a:ext cx="312617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Chen, Smolentsev NF 2022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857C94-B270-4FD7-896F-E4A6FAD29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33"/>
          <a:stretch/>
        </p:blipFill>
        <p:spPr bwMode="auto">
          <a:xfrm>
            <a:off x="6547029" y="3848037"/>
            <a:ext cx="5644971" cy="267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564450-F009-4D08-88F7-26DBFA47D3E4}"/>
              </a:ext>
            </a:extLst>
          </p:cNvPr>
          <p:cNvSpPr txBox="1"/>
          <p:nvPr/>
        </p:nvSpPr>
        <p:spPr>
          <a:xfrm>
            <a:off x="5644972" y="3331147"/>
            <a:ext cx="642195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V</a:t>
            </a:r>
            <a:r>
              <a:rPr lang="en-US" dirty="0">
                <a:latin typeface="+mn-lt"/>
              </a:rPr>
              <a:t>ortex structure in </a:t>
            </a:r>
            <a:r>
              <a:rPr lang="en-US" dirty="0" err="1">
                <a:latin typeface="+mn-lt"/>
              </a:rPr>
              <a:t>PbLi</a:t>
            </a:r>
            <a:r>
              <a:rPr lang="en-US" dirty="0">
                <a:latin typeface="+mn-lt"/>
              </a:rPr>
              <a:t> blanket poloidal duct simulation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8CDA764-CD60-415E-A363-BD32E8166C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45"/>
          <a:stretch/>
        </p:blipFill>
        <p:spPr bwMode="auto">
          <a:xfrm>
            <a:off x="4709993" y="3750504"/>
            <a:ext cx="1869959" cy="314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568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0E00-43C1-4490-9D4F-8DCB8F8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480131"/>
          </a:xfrm>
        </p:spPr>
        <p:txBody>
          <a:bodyPr/>
          <a:lstStyle/>
          <a:p>
            <a:r>
              <a:rPr lang="en-US" sz="2800" dirty="0"/>
              <a:t>Liquid metal flow rate measurements in fission and fusion reactors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39D933-47C0-453F-B352-E67BB13F2A14}"/>
              </a:ext>
            </a:extLst>
          </p:cNvPr>
          <p:cNvSpPr txBox="1">
            <a:spLocks/>
          </p:cNvSpPr>
          <p:nvPr/>
        </p:nvSpPr>
        <p:spPr bwMode="auto">
          <a:xfrm>
            <a:off x="346229" y="918553"/>
            <a:ext cx="11907915" cy="59394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lang="en-US" sz="4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Flow profile measurements are desired for model validation, control and safety; flow meters are an active field of research in reactors mostly due to measurement issues with high temperature, corrosive liquid metals containing radionuclides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u="sng" dirty="0"/>
              <a:t>Visible and pressure-based flow meters</a:t>
            </a:r>
            <a:r>
              <a:rPr lang="en-US" sz="2200" dirty="0"/>
              <a:t>: most liquid metals are opaque to visible light and differential-pressure meters have difficulty at high temperature and with corrosive liquids</a:t>
            </a:r>
            <a:endParaRPr lang="en-US" sz="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u="sng" dirty="0"/>
              <a:t>DC magnetic flow meters</a:t>
            </a:r>
            <a:r>
              <a:rPr lang="en-US" sz="2200" dirty="0"/>
              <a:t>: commonly used for electrically conductive liquid metals</a:t>
            </a:r>
          </a:p>
          <a:p>
            <a:pPr marL="973138" lvl="1" indent="-285750"/>
            <a:r>
              <a:rPr lang="en-US" sz="1800" dirty="0"/>
              <a:t>Works! and is relatively reliable; can be bulky, permanent magnets</a:t>
            </a:r>
            <a:endParaRPr lang="en-US" sz="22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u="sng" dirty="0"/>
              <a:t>AC flow meters</a:t>
            </a:r>
            <a:r>
              <a:rPr lang="en-US" sz="2200" dirty="0"/>
              <a:t>: example eddy current flow meters (ECFM)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u="sng" dirty="0"/>
              <a:t>Ultrasonic flow meters</a:t>
            </a:r>
            <a:r>
              <a:rPr lang="en-US" sz="2200" dirty="0"/>
              <a:t>: measure flow profiles, but challenging at high temperatures </a:t>
            </a:r>
            <a:r>
              <a:rPr lang="en-US" sz="2200"/>
              <a:t>and in corrosive </a:t>
            </a:r>
            <a:r>
              <a:rPr lang="en-US" sz="2200" dirty="0"/>
              <a:t>materials</a:t>
            </a:r>
          </a:p>
          <a:p>
            <a:pPr marL="973138" lvl="1" indent="-285750"/>
            <a:r>
              <a:rPr lang="en-US" sz="1800" dirty="0"/>
              <a:t>Piezoelectric materials are required to launch ultrasonic frequencies</a:t>
            </a:r>
            <a:endParaRPr lang="en-US" sz="3800" dirty="0"/>
          </a:p>
          <a:p>
            <a:pPr marL="285750" indent="-285750"/>
            <a:endParaRPr lang="en-US" sz="3800" dirty="0"/>
          </a:p>
          <a:p>
            <a:pPr marL="973138" lvl="1" indent="-285750"/>
            <a:endParaRPr lang="en-US" sz="1800" dirty="0"/>
          </a:p>
          <a:p>
            <a:pPr lvl="1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B3E4-69D5-498F-8883-811EAE5E84AB}"/>
              </a:ext>
            </a:extLst>
          </p:cNvPr>
          <p:cNvSpPr txBox="1"/>
          <p:nvPr/>
        </p:nvSpPr>
        <p:spPr>
          <a:xfrm>
            <a:off x="5699144" y="6571768"/>
            <a:ext cx="655500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>
                <a:latin typeface="+mn-lt"/>
              </a:rPr>
              <a:t>Summary based on discussion and literature search done by Cornwall Lau</a:t>
            </a:r>
          </a:p>
        </p:txBody>
      </p:sp>
    </p:spTree>
    <p:extLst>
      <p:ext uri="{BB962C8B-B14F-4D97-AF65-F5344CB8AC3E}">
        <p14:creationId xmlns:p14="http://schemas.microsoft.com/office/powerpoint/2010/main" val="2763771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12885E0-F829-4E87-86C6-BE6016AF020E}"/>
              </a:ext>
            </a:extLst>
          </p:cNvPr>
          <p:cNvCxnSpPr>
            <a:cxnSpLocks/>
          </p:cNvCxnSpPr>
          <p:nvPr/>
        </p:nvCxnSpPr>
        <p:spPr>
          <a:xfrm>
            <a:off x="8401050" y="2400300"/>
            <a:ext cx="3790950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2E869767-47C5-4C9B-B341-027EFB6B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480131"/>
          </a:xfrm>
        </p:spPr>
        <p:txBody>
          <a:bodyPr/>
          <a:lstStyle/>
          <a:p>
            <a:r>
              <a:rPr lang="en-US" sz="2800" dirty="0"/>
              <a:t>Basic ECFM theory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DEED57-15AC-4924-AA57-01563AC7F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824" y="1234582"/>
            <a:ext cx="2319183" cy="2487240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FE1C27-0424-4EA2-9351-94B09E3FD4DB}"/>
              </a:ext>
            </a:extLst>
          </p:cNvPr>
          <p:cNvSpPr txBox="1"/>
          <p:nvPr/>
        </p:nvSpPr>
        <p:spPr>
          <a:xfrm>
            <a:off x="9940013" y="776912"/>
            <a:ext cx="106631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latin typeface="+mn-lt"/>
              </a:rPr>
              <a:t>Primary </a:t>
            </a:r>
          </a:p>
          <a:p>
            <a:pPr algn="ctr">
              <a:lnSpc>
                <a:spcPct val="90000"/>
              </a:lnSpc>
            </a:pPr>
            <a:r>
              <a:rPr lang="en-US">
                <a:latin typeface="+mn-lt"/>
              </a:rPr>
              <a:t>coil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CB06F-2A76-4C6A-A247-641DB8355385}"/>
              </a:ext>
            </a:extLst>
          </p:cNvPr>
          <p:cNvSpPr txBox="1"/>
          <p:nvPr/>
        </p:nvSpPr>
        <p:spPr>
          <a:xfrm>
            <a:off x="10792257" y="778328"/>
            <a:ext cx="139974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Secondary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coil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C163A2-5D98-48A3-9880-C0A6D9BF280F}"/>
              </a:ext>
            </a:extLst>
          </p:cNvPr>
          <p:cNvSpPr txBox="1"/>
          <p:nvPr/>
        </p:nvSpPr>
        <p:spPr>
          <a:xfrm>
            <a:off x="8705431" y="754451"/>
            <a:ext cx="139974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Secondary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coil</a:t>
            </a:r>
          </a:p>
        </p:txBody>
      </p:sp>
      <p:pic>
        <p:nvPicPr>
          <p:cNvPr id="3" name="Picture 2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3F71E746-D49B-4673-9828-66BB6ACD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883" y="4076675"/>
            <a:ext cx="2927712" cy="2781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ADDBDC-400A-4D13-8627-5AA410C29071}"/>
              </a:ext>
            </a:extLst>
          </p:cNvPr>
          <p:cNvSpPr txBox="1"/>
          <p:nvPr/>
        </p:nvSpPr>
        <p:spPr>
          <a:xfrm>
            <a:off x="9215070" y="3664356"/>
            <a:ext cx="225093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Flow-through case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D6F17408-A8EF-4779-9EA7-73F747A5582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5769" y="956815"/>
                <a:ext cx="8207418" cy="575671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0" indent="0" algn="l" rtl="0" eaLnBrk="1" fontAlgn="base" hangingPunct="1">
                  <a:lnSpc>
                    <a:spcPct val="90000"/>
                  </a:lnSpc>
                  <a:spcBef>
                    <a:spcPts val="18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Century Gothic" panose="020B0502020202020204" pitchFamily="34" charset="0"/>
                  <a:buNone/>
                  <a:defRPr lang="en-US" sz="4400" kern="1200" dirty="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1pPr>
                <a:lvl2pPr marL="687388" indent="-288925" algn="l" rtl="0" eaLnBrk="1" fontAlgn="base" hangingPunct="1">
                  <a:lnSpc>
                    <a:spcPct val="90000"/>
                  </a:lnSpc>
                  <a:spcBef>
                    <a:spcPts val="8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Century Gothic" panose="020B0502020202020204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2pPr>
                <a:lvl3pPr marL="1031875" indent="-288925" algn="l" rtl="0" eaLnBrk="1" fontAlgn="base" hangingPunct="1">
                  <a:lnSpc>
                    <a:spcPct val="90000"/>
                  </a:lnSpc>
                  <a:spcBef>
                    <a:spcPts val="8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Century Gothic" panose="020B0502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3pPr>
                <a:lvl4pPr marL="1144588" indent="-173038" algn="l" rtl="0" eaLnBrk="1" fontAlgn="base" hangingPunct="1">
                  <a:lnSpc>
                    <a:spcPct val="90000"/>
                  </a:lnSpc>
                  <a:spcBef>
                    <a:spcPts val="8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4pPr>
                <a:lvl5pPr marL="1482725" indent="-222250" algn="l" rtl="0" eaLnBrk="1" fontAlgn="base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+mn-lt"/>
                  </a:rPr>
                  <a:t>ECFMs can measure electrically conductive mean liquid metal flows from the eddy current Lorentz force by measuring sensitivity = voltage difference of secondary coils / AC current applied on primary coil ~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US" sz="2200" dirty="0">
                  <a:latin typeface="+mn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400" dirty="0">
                  <a:latin typeface="+mn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Relatively simple material and geometry constraints</a:t>
                </a:r>
              </a:p>
              <a:p>
                <a:pPr marL="800100" lvl="1" indent="-342900"/>
                <a:r>
                  <a:rPr lang="en-US" sz="1800" dirty="0"/>
                  <a:t>Good electric conductors and insulator material for coils, cables, sensor housing</a:t>
                </a:r>
              </a:p>
              <a:p>
                <a:pPr marL="800100" lvl="1" indent="-342900"/>
                <a:r>
                  <a:rPr lang="en-US" sz="1800" dirty="0"/>
                  <a:t>Tolerances on geometry can be reasonable. Can be small</a:t>
                </a:r>
              </a:p>
              <a:p>
                <a:pPr marL="800100" lvl="1" indent="-342900"/>
                <a:endParaRPr lang="en-US" sz="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+mn-lt"/>
                  </a:rPr>
                  <a:t>ECFM was operational on Fast Flux Test Facility in the 1980’s (400 MW liquid sodium cooled reactor)</a:t>
                </a:r>
              </a:p>
              <a:p>
                <a:pPr marL="973138" lvl="1" indent="-285750"/>
                <a:r>
                  <a:rPr lang="en-US" sz="1800" dirty="0"/>
                  <a:t>While flow meter survived, electrical signal was believed too low for low flow measurements, however, signal to noise issues likely resulted from challenges of zero velocity calibration (</a:t>
                </a:r>
                <a:r>
                  <a:rPr lang="en-US" sz="1800" dirty="0">
                    <a:hlinkClick r:id="rId4"/>
                  </a:rPr>
                  <a:t>PNNL-26202, 2016</a:t>
                </a:r>
                <a:r>
                  <a:rPr lang="en-US" sz="1800" dirty="0"/>
                  <a:t>)</a:t>
                </a:r>
              </a:p>
              <a:p>
                <a:pPr marL="973138" lvl="1" indent="-285750"/>
                <a:r>
                  <a:rPr lang="en-US" sz="1800" dirty="0"/>
                  <a:t>Recent renewed US interest in liquid metal reactors suggested a closer look in ECFM technology </a:t>
                </a:r>
              </a:p>
              <a:p>
                <a:pPr marL="285750" indent="-285750"/>
                <a:endParaRPr lang="en-US" sz="3800" dirty="0"/>
              </a:p>
              <a:p>
                <a:pPr marL="285750" indent="-285750"/>
                <a:r>
                  <a:rPr lang="en-US" sz="3800" dirty="0"/>
                  <a:t>	</a:t>
                </a:r>
              </a:p>
              <a:p>
                <a:pPr marL="973138" lvl="1" indent="-285750"/>
                <a:endParaRPr lang="en-US" sz="1800" dirty="0"/>
              </a:p>
              <a:p>
                <a:pPr lvl="1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D6F17408-A8EF-4779-9EA7-73F747A55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769" y="956815"/>
                <a:ext cx="8207418" cy="5756715"/>
              </a:xfrm>
              <a:prstGeom prst="rect">
                <a:avLst/>
              </a:prstGeom>
              <a:blipFill>
                <a:blip r:embed="rId5"/>
                <a:stretch>
                  <a:fillRect l="-463" t="-1322" r="-1080" b="-132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6D9140-6346-464F-AD81-1A363D200D7F}"/>
                  </a:ext>
                </a:extLst>
              </p:cNvPr>
              <p:cNvSpPr txBox="1"/>
              <p:nvPr/>
            </p:nvSpPr>
            <p:spPr>
              <a:xfrm>
                <a:off x="8693516" y="2070143"/>
                <a:ext cx="380552" cy="34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6D9140-6346-464F-AD81-1A363D200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516" y="2070143"/>
                <a:ext cx="380552" cy="341632"/>
              </a:xfrm>
              <a:prstGeom prst="rect">
                <a:avLst/>
              </a:prstGeom>
              <a:blipFill>
                <a:blip r:embed="rId6"/>
                <a:stretch>
                  <a:fillRect t="-12500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98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3114E40-DD48-4CA3-9531-95CDD66CD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22" t="18346" r="31884" b="12865"/>
          <a:stretch/>
        </p:blipFill>
        <p:spPr>
          <a:xfrm>
            <a:off x="6784530" y="3263989"/>
            <a:ext cx="2590387" cy="4270460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ED5887-7A05-4114-9E62-4A310D4AE4DC}"/>
              </a:ext>
            </a:extLst>
          </p:cNvPr>
          <p:cNvSpPr txBox="1">
            <a:spLocks/>
          </p:cNvSpPr>
          <p:nvPr/>
        </p:nvSpPr>
        <p:spPr bwMode="auto">
          <a:xfrm>
            <a:off x="514422" y="103284"/>
            <a:ext cx="11391828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r>
              <a:rPr lang="en-US" sz="2800" dirty="0"/>
              <a:t>Expansion of ECFM capabilities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87D0252-BF2B-45A7-93D4-7156561E21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492" t="17347" r="3519" b="12015"/>
          <a:stretch/>
        </p:blipFill>
        <p:spPr>
          <a:xfrm>
            <a:off x="10466033" y="3840932"/>
            <a:ext cx="1078193" cy="211645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C909B1-EEF0-456E-B7CD-EED71065D5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492" t="17347" r="3519" b="12015"/>
          <a:stretch/>
        </p:blipFill>
        <p:spPr>
          <a:xfrm>
            <a:off x="10470254" y="1346447"/>
            <a:ext cx="1078193" cy="211645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D73E429-7F70-47EA-94F0-74B6B28F682C}"/>
              </a:ext>
            </a:extLst>
          </p:cNvPr>
          <p:cNvSpPr txBox="1"/>
          <p:nvPr/>
        </p:nvSpPr>
        <p:spPr>
          <a:xfrm>
            <a:off x="9855340" y="6108088"/>
            <a:ext cx="42672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b)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19E197-840E-4057-B116-A2A11CD89CDF}"/>
              </a:ext>
            </a:extLst>
          </p:cNvPr>
          <p:cNvSpPr txBox="1"/>
          <p:nvPr/>
        </p:nvSpPr>
        <p:spPr>
          <a:xfrm>
            <a:off x="5869604" y="6135291"/>
            <a:ext cx="101662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10</a:t>
            </a:r>
            <a:r>
              <a:rPr lang="en-US" dirty="0">
                <a:latin typeface="+mn-lt"/>
              </a:rPr>
              <a:t>00 Hz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632151-BDA6-4831-9F53-45EA8FA190FF}"/>
              </a:ext>
            </a:extLst>
          </p:cNvPr>
          <p:cNvSpPr txBox="1"/>
          <p:nvPr/>
        </p:nvSpPr>
        <p:spPr>
          <a:xfrm>
            <a:off x="5737574" y="6600423"/>
            <a:ext cx="616867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500 mA,  0.5 m/s, aluminum rod, bobbin #1, PVC pipe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94BF59-8100-4F78-8EF7-E20E31B2D354}"/>
              </a:ext>
            </a:extLst>
          </p:cNvPr>
          <p:cNvSpPr txBox="1"/>
          <p:nvPr/>
        </p:nvSpPr>
        <p:spPr>
          <a:xfrm>
            <a:off x="10309753" y="701288"/>
            <a:ext cx="1882247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AC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 magnetic field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02D5A6AC-1E22-5A4A-90A2-B3A0D9DC36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4543" y="1277454"/>
                <a:ext cx="5836204" cy="5042221"/>
              </a:xfrm>
            </p:spPr>
            <p:txBody>
              <a:bodyPr/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Typically operated using a single frequency to measure average fluid velocity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Skin depth (~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𝜎𝜔</m:t>
                        </m:r>
                      </m:e>
                    </m:rad>
                  </m:oMath>
                </a14:m>
                <a:r>
                  <a:rPr lang="en-US" sz="2400" dirty="0"/>
                  <a:t>) varies with frequency</a:t>
                </a:r>
                <a:endParaRPr lang="en-US" sz="22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Taking measurements over a range of frequencies allows us to probe fluid velocity at various radial locations</a:t>
                </a:r>
              </a:p>
            </p:txBody>
          </p:sp>
        </mc:Choice>
        <mc:Fallback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02D5A6AC-1E22-5A4A-90A2-B3A0D9DC36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543" y="1277454"/>
                <a:ext cx="5836204" cy="5042221"/>
              </a:xfrm>
              <a:blipFill>
                <a:blip r:embed="rId5"/>
                <a:stretch>
                  <a:fillRect l="-1304" t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BE1B2D97-D6FE-1942-BE34-35F6C3352E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325" t="18346" r="33095" b="12865"/>
          <a:stretch/>
        </p:blipFill>
        <p:spPr>
          <a:xfrm>
            <a:off x="6874439" y="343349"/>
            <a:ext cx="2410568" cy="4204351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9445F4C-038C-44EC-A5D4-8A8793482B38}"/>
              </a:ext>
            </a:extLst>
          </p:cNvPr>
          <p:cNvSpPr txBox="1"/>
          <p:nvPr/>
        </p:nvSpPr>
        <p:spPr>
          <a:xfrm>
            <a:off x="9859347" y="3263989"/>
            <a:ext cx="42672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a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86F4BF-25B3-4BAB-AA0A-E4E222182791}"/>
              </a:ext>
            </a:extLst>
          </p:cNvPr>
          <p:cNvSpPr txBox="1"/>
          <p:nvPr/>
        </p:nvSpPr>
        <p:spPr>
          <a:xfrm>
            <a:off x="5933725" y="3236585"/>
            <a:ext cx="76014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50</a:t>
            </a:r>
            <a:r>
              <a:rPr lang="en-US" dirty="0">
                <a:latin typeface="+mn-lt"/>
              </a:rPr>
              <a:t> Hz</a:t>
            </a:r>
          </a:p>
        </p:txBody>
      </p:sp>
    </p:spTree>
    <p:extLst>
      <p:ext uri="{BB962C8B-B14F-4D97-AF65-F5344CB8AC3E}">
        <p14:creationId xmlns:p14="http://schemas.microsoft.com/office/powerpoint/2010/main" val="3970686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2E869767-47C5-4C9B-B341-027EFB6B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480131"/>
          </a:xfrm>
        </p:spPr>
        <p:txBody>
          <a:bodyPr/>
          <a:lstStyle/>
          <a:p>
            <a:r>
              <a:rPr lang="en-US" sz="2800" dirty="0"/>
              <a:t>ECFM plan for this project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F17408-A8EF-4779-9EA7-73F747A5582A}"/>
              </a:ext>
            </a:extLst>
          </p:cNvPr>
          <p:cNvSpPr txBox="1">
            <a:spLocks/>
          </p:cNvSpPr>
          <p:nvPr/>
        </p:nvSpPr>
        <p:spPr bwMode="auto">
          <a:xfrm>
            <a:off x="429768" y="1025085"/>
            <a:ext cx="9514332" cy="575671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lang="en-US" sz="4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Funded by Versatile Test Reactor (VTR) project to eventually measure flows in liquid lead and sodium fission reactor</a:t>
            </a:r>
          </a:p>
          <a:p>
            <a:pPr lvl="1"/>
            <a:r>
              <a:rPr lang="en-US" sz="1800" u="sng" dirty="0"/>
              <a:t>Project goal is to determine if ECFM models match experiments for a wide range of parameters and can we obtain flow profile and not just mean flows to increase measurement capability</a:t>
            </a:r>
            <a:endParaRPr lang="en-US" sz="1800" u="sng" dirty="0">
              <a:latin typeface="+mn-lt"/>
            </a:endParaRPr>
          </a:p>
          <a:p>
            <a:pPr lvl="1"/>
            <a:r>
              <a:rPr lang="en-US" sz="1800" dirty="0"/>
              <a:t>Project plan designed in increasing complexity in both technical (temperature and corrosion) and cost aspects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+mn-lt"/>
              </a:rPr>
              <a:t>Finite element model development</a:t>
            </a:r>
            <a:endParaRPr lang="en-US" sz="1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+mn-lt"/>
              </a:rPr>
              <a:t>ECFM model validation in a moving dry rod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+mn-lt"/>
              </a:rPr>
              <a:t>Flow-through ECFM model validation in liquid mercury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+mn-lt"/>
              </a:rPr>
              <a:t>Insertable ECFM probe model validation in liquid mercury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+mn-lt"/>
              </a:rPr>
              <a:t>Flow-through ECFM model validation in liquid sodium and lead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+mn-lt"/>
              </a:rPr>
              <a:t>Insertable ECFM model validation in liquid sodium and lead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/>
            <a:endParaRPr lang="en-US" sz="3800" dirty="0"/>
          </a:p>
          <a:p>
            <a:pPr marL="285750" indent="-285750"/>
            <a:r>
              <a:rPr lang="en-US" sz="3800" dirty="0"/>
              <a:t>	</a:t>
            </a:r>
          </a:p>
          <a:p>
            <a:pPr marL="973138" lvl="1" indent="-285750"/>
            <a:endParaRPr lang="en-US" sz="1800" dirty="0"/>
          </a:p>
          <a:p>
            <a:pPr lvl="1" indent="0">
              <a:buNone/>
            </a:pPr>
            <a:endParaRPr lang="en-US" sz="1800" dirty="0"/>
          </a:p>
        </p:txBody>
      </p:sp>
      <p:pic>
        <p:nvPicPr>
          <p:cNvPr id="1028" name="Picture 4" descr="Image result for png check mark">
            <a:extLst>
              <a:ext uri="{FF2B5EF4-FFF2-40B4-BE49-F238E27FC236}">
                <a16:creationId xmlns:a16="http://schemas.microsoft.com/office/drawing/2014/main" id="{EB5CF9C4-224B-4310-B089-862A2EE37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175" y="3607423"/>
            <a:ext cx="303826" cy="2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png check mark">
            <a:extLst>
              <a:ext uri="{FF2B5EF4-FFF2-40B4-BE49-F238E27FC236}">
                <a16:creationId xmlns:a16="http://schemas.microsoft.com/office/drawing/2014/main" id="{C76ABFDE-4322-474C-9A64-4820FB1EC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175" y="4102723"/>
            <a:ext cx="303826" cy="2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png check mark">
            <a:extLst>
              <a:ext uri="{FF2B5EF4-FFF2-40B4-BE49-F238E27FC236}">
                <a16:creationId xmlns:a16="http://schemas.microsoft.com/office/drawing/2014/main" id="{845E6314-B17D-4343-AD50-8B6C175BE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175" y="4617073"/>
            <a:ext cx="303826" cy="2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Red Cross - Wikimedia Commons">
            <a:extLst>
              <a:ext uri="{FF2B5EF4-FFF2-40B4-BE49-F238E27FC236}">
                <a16:creationId xmlns:a16="http://schemas.microsoft.com/office/drawing/2014/main" id="{B302F572-2AEF-4BD5-AD7A-5C07945EA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63637" y="5178401"/>
            <a:ext cx="288302" cy="2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File:Red Cross - Wikimedia Commons">
            <a:extLst>
              <a:ext uri="{FF2B5EF4-FFF2-40B4-BE49-F238E27FC236}">
                <a16:creationId xmlns:a16="http://schemas.microsoft.com/office/drawing/2014/main" id="{481D9617-67D9-40C6-BFA8-580B94B08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63637" y="5692751"/>
            <a:ext cx="288302" cy="2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File:Red Cross - Wikimedia Commons">
            <a:extLst>
              <a:ext uri="{FF2B5EF4-FFF2-40B4-BE49-F238E27FC236}">
                <a16:creationId xmlns:a16="http://schemas.microsoft.com/office/drawing/2014/main" id="{DC13FB54-41DF-4120-B799-331DFB2F4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2687" y="6207101"/>
            <a:ext cx="288302" cy="2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70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0E00-43C1-4490-9D4F-8DCB8F8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480131"/>
          </a:xfrm>
        </p:spPr>
        <p:txBody>
          <a:bodyPr/>
          <a:lstStyle/>
          <a:p>
            <a:r>
              <a:rPr lang="en-US" sz="2800" dirty="0"/>
              <a:t>Outline of today’s talk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39D933-47C0-453F-B352-E67BB13F2A14}"/>
              </a:ext>
            </a:extLst>
          </p:cNvPr>
          <p:cNvSpPr txBox="1">
            <a:spLocks/>
          </p:cNvSpPr>
          <p:nvPr/>
        </p:nvSpPr>
        <p:spPr bwMode="auto">
          <a:xfrm>
            <a:off x="429767" y="1025085"/>
            <a:ext cx="11762233" cy="575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lang="en-US" sz="4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31875" indent="-2889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Motivation and introduction to this eddy current flow meter (ECFM)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Modeling setup for velocity profile prediction from ECFM measurements and  model validation.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Brief overview of Experimental Setup </a:t>
            </a:r>
          </a:p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Model verification and validation results </a:t>
            </a:r>
          </a:p>
          <a:p>
            <a:pPr lvl="1" indent="0">
              <a:buNone/>
            </a:pPr>
            <a:r>
              <a:rPr lang="en-US" sz="3800" dirty="0"/>
              <a:t>	</a:t>
            </a:r>
          </a:p>
          <a:p>
            <a:pPr marL="973138" lvl="1" indent="-285750"/>
            <a:endParaRPr lang="en-US" sz="1800" dirty="0"/>
          </a:p>
          <a:p>
            <a:pPr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99210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84A7F-0C96-4A9E-BB95-572A1B9D8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00" y="95170"/>
            <a:ext cx="11524023" cy="480131"/>
          </a:xfrm>
        </p:spPr>
        <p:txBody>
          <a:bodyPr/>
          <a:lstStyle/>
          <a:p>
            <a:r>
              <a:rPr lang="en-US" sz="2800" dirty="0"/>
              <a:t>2-D axisymmetric Ampere’s law Simulation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4172A12F-E4EE-4B7D-AF73-1E90D9C34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2286" y="781049"/>
                <a:ext cx="5775680" cy="5981781"/>
              </a:xfrm>
              <a:solidFill>
                <a:schemeClr val="bg1"/>
              </a:solidFill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AC current is excited at primary coil</a:t>
                </a:r>
                <a:endParaRPr lang="en-US" sz="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Assumes the radial velocity profile is the sum of N Heaviside step functions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Simulation outputs sensitivity-velocity forward relationship.</a:t>
                </a:r>
              </a:p>
              <a:p>
                <a:pPr marL="1030288" lvl="1" indent="-342900">
                  <a:buFont typeface="System Font Regular"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⃡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⃗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acc>
                      <m:accPr>
                        <m:chr m:val="⃡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sz="2000" dirty="0"/>
                  <a:t> is a M x N matrix</a:t>
                </a:r>
              </a:p>
              <a:p>
                <a:pPr lvl="1" indent="0">
                  <a:buNone/>
                </a:pPr>
                <a:endParaRPr lang="en-US" sz="1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Material properties taken from software library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Infinite layer is used to model free space in finite bounded problem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aseline="30000" dirty="0"/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4172A12F-E4EE-4B7D-AF73-1E90D9C34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2286" y="781049"/>
                <a:ext cx="5775680" cy="5981781"/>
              </a:xfrm>
              <a:blipFill>
                <a:blip r:embed="rId3"/>
                <a:stretch>
                  <a:fillRect l="-877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4571A783-6B7A-4EB9-B542-FC9E18BD78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45" t="4258" r="27769" b="8897"/>
          <a:stretch/>
        </p:blipFill>
        <p:spPr>
          <a:xfrm>
            <a:off x="7541814" y="-619510"/>
            <a:ext cx="2707341" cy="5250309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AB52AE-5BB7-40EA-90D3-B8B892D703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84" t="4259" r="28362" b="13218"/>
          <a:stretch/>
        </p:blipFill>
        <p:spPr>
          <a:xfrm>
            <a:off x="7326887" y="2892552"/>
            <a:ext cx="3083859" cy="4718118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70F767A-7BDE-4948-9A3A-A58067E57940}"/>
              </a:ext>
            </a:extLst>
          </p:cNvPr>
          <p:cNvSpPr txBox="1"/>
          <p:nvPr/>
        </p:nvSpPr>
        <p:spPr>
          <a:xfrm>
            <a:off x="8499820" y="722914"/>
            <a:ext cx="91403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latin typeface="+mn-lt"/>
              </a:rPr>
              <a:t>Infinite</a:t>
            </a:r>
          </a:p>
          <a:p>
            <a:pPr algn="ctr">
              <a:lnSpc>
                <a:spcPct val="90000"/>
              </a:lnSpc>
            </a:pPr>
            <a:r>
              <a:rPr lang="en-US"/>
              <a:t>Layer</a:t>
            </a:r>
            <a:endParaRPr lang="en-US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2EF3C2-70C7-4D1F-878C-4938E2A36BC6}"/>
              </a:ext>
            </a:extLst>
          </p:cNvPr>
          <p:cNvSpPr txBox="1"/>
          <p:nvPr/>
        </p:nvSpPr>
        <p:spPr>
          <a:xfrm>
            <a:off x="8649035" y="1748927"/>
            <a:ext cx="47160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>
                <a:latin typeface="+mn-lt"/>
              </a:rPr>
              <a:t>Air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8C45FF-0C2E-4453-B7F2-3B964DE4D1F3}"/>
              </a:ext>
            </a:extLst>
          </p:cNvPr>
          <p:cNvSpPr/>
          <p:nvPr/>
        </p:nvSpPr>
        <p:spPr>
          <a:xfrm>
            <a:off x="8645952" y="2983509"/>
            <a:ext cx="509588" cy="341632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41EF09-1262-4C04-BF9B-5A7A97332CEC}"/>
              </a:ext>
            </a:extLst>
          </p:cNvPr>
          <p:cNvSpPr/>
          <p:nvPr/>
        </p:nvSpPr>
        <p:spPr>
          <a:xfrm>
            <a:off x="6229912" y="3634720"/>
            <a:ext cx="5354539" cy="3008678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E628EA-845C-491D-9A03-8408F14D37E0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8900746" y="3325141"/>
            <a:ext cx="6436" cy="435082"/>
          </a:xfrm>
          <a:prstGeom prst="straightConnector1">
            <a:avLst/>
          </a:prstGeom>
          <a:ln w="25400">
            <a:solidFill>
              <a:srgbClr val="0000FF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696310D-E882-46CF-BE1A-B5613F6F3CFD}"/>
              </a:ext>
            </a:extLst>
          </p:cNvPr>
          <p:cNvSpPr txBox="1"/>
          <p:nvPr/>
        </p:nvSpPr>
        <p:spPr>
          <a:xfrm>
            <a:off x="8619243" y="4546679"/>
            <a:ext cx="67518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>
                <a:latin typeface="+mn-lt"/>
              </a:rPr>
              <a:t>Pipe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ABA1EC-28E9-458A-9A0E-011E7B3E6F3C}"/>
              </a:ext>
            </a:extLst>
          </p:cNvPr>
          <p:cNvSpPr txBox="1"/>
          <p:nvPr/>
        </p:nvSpPr>
        <p:spPr>
          <a:xfrm>
            <a:off x="8475882" y="4232964"/>
            <a:ext cx="97013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+mn-lt"/>
              </a:rPr>
              <a:t>Bobbin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704442-F6DD-439E-99D8-970C3458E0BE}"/>
              </a:ext>
            </a:extLst>
          </p:cNvPr>
          <p:cNvSpPr txBox="1"/>
          <p:nvPr/>
        </p:nvSpPr>
        <p:spPr>
          <a:xfrm>
            <a:off x="8427705" y="3722813"/>
            <a:ext cx="106631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Primary 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coil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0DFCFD-7D28-4BE7-83A6-602617BFE7D3}"/>
              </a:ext>
            </a:extLst>
          </p:cNvPr>
          <p:cNvSpPr txBox="1"/>
          <p:nvPr/>
        </p:nvSpPr>
        <p:spPr>
          <a:xfrm>
            <a:off x="9657172" y="3702876"/>
            <a:ext cx="139974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Secondary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coil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387329-BC5C-465D-9C72-3A87703AA94B}"/>
              </a:ext>
            </a:extLst>
          </p:cNvPr>
          <p:cNvSpPr txBox="1"/>
          <p:nvPr/>
        </p:nvSpPr>
        <p:spPr>
          <a:xfrm>
            <a:off x="6823781" y="3687327"/>
            <a:ext cx="139974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Secondary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coil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E2149D-3D6A-46AD-8D25-A2B8D79358A3}"/>
              </a:ext>
            </a:extLst>
          </p:cNvPr>
          <p:cNvCxnSpPr>
            <a:cxnSpLocks/>
          </p:cNvCxnSpPr>
          <p:nvPr/>
        </p:nvCxnSpPr>
        <p:spPr>
          <a:xfrm>
            <a:off x="6065819" y="3288565"/>
            <a:ext cx="570280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row: Curved Right 42">
            <a:extLst>
              <a:ext uri="{FF2B5EF4-FFF2-40B4-BE49-F238E27FC236}">
                <a16:creationId xmlns:a16="http://schemas.microsoft.com/office/drawing/2014/main" id="{9A25455A-81A7-46E7-B856-B92D56515289}"/>
              </a:ext>
            </a:extLst>
          </p:cNvPr>
          <p:cNvSpPr/>
          <p:nvPr/>
        </p:nvSpPr>
        <p:spPr>
          <a:xfrm>
            <a:off x="11557649" y="3080737"/>
            <a:ext cx="426720" cy="341626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2700000" lon="0" rev="540000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B2DC18-EECA-4873-A21D-23512EC6DAF5}"/>
              </a:ext>
            </a:extLst>
          </p:cNvPr>
          <p:cNvSpPr txBox="1"/>
          <p:nvPr/>
        </p:nvSpPr>
        <p:spPr>
          <a:xfrm>
            <a:off x="9925516" y="3325141"/>
            <a:ext cx="18261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Axis of rotation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D98622E-27F2-41AC-965B-530429EA4D77}"/>
              </a:ext>
            </a:extLst>
          </p:cNvPr>
          <p:cNvCxnSpPr>
            <a:cxnSpLocks/>
          </p:cNvCxnSpPr>
          <p:nvPr/>
        </p:nvCxnSpPr>
        <p:spPr>
          <a:xfrm>
            <a:off x="7335817" y="3215310"/>
            <a:ext cx="5662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2AD5D55-DE19-437D-BCF7-964084CA7CEE}"/>
              </a:ext>
            </a:extLst>
          </p:cNvPr>
          <p:cNvCxnSpPr>
            <a:cxnSpLocks/>
          </p:cNvCxnSpPr>
          <p:nvPr/>
        </p:nvCxnSpPr>
        <p:spPr>
          <a:xfrm>
            <a:off x="9874910" y="3209735"/>
            <a:ext cx="6695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3814AC2-0B62-4CFB-AC6B-9DD5F1F4687C}"/>
              </a:ext>
            </a:extLst>
          </p:cNvPr>
          <p:cNvSpPr txBox="1"/>
          <p:nvPr/>
        </p:nvSpPr>
        <p:spPr>
          <a:xfrm>
            <a:off x="8117867" y="5634778"/>
            <a:ext cx="155523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L</a:t>
            </a:r>
            <a:r>
              <a:rPr lang="en-US" dirty="0">
                <a:latin typeface="+mn-lt"/>
              </a:rPr>
              <a:t>iquid metal</a:t>
            </a:r>
          </a:p>
        </p:txBody>
      </p:sp>
    </p:spTree>
    <p:extLst>
      <p:ext uri="{BB962C8B-B14F-4D97-AF65-F5344CB8AC3E}">
        <p14:creationId xmlns:p14="http://schemas.microsoft.com/office/powerpoint/2010/main" val="3553862528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 16x9 180711 palette test" id="{6B0023EC-2FC3-4963-954F-4335AF6214BA}" vid="{74CD3C97-056A-412F-BB76-AE643B3448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6B2DCDDF9A8B4F835BB34FF09AE7D8" ma:contentTypeVersion="13" ma:contentTypeDescription="Create a new document." ma:contentTypeScope="" ma:versionID="a5f54da5016a92e29999c788cf149862">
  <xsd:schema xmlns:xsd="http://www.w3.org/2001/XMLSchema" xmlns:xs="http://www.w3.org/2001/XMLSchema" xmlns:p="http://schemas.microsoft.com/office/2006/metadata/properties" xmlns:ns1="http://schemas.microsoft.com/sharepoint/v3" xmlns:ns3="2ad7c4d5-d52b-4dd4-9949-5aa5be7183ba" xmlns:ns4="df40ffa5-5c70-4194-8066-4a475ad992e8" targetNamespace="http://schemas.microsoft.com/office/2006/metadata/properties" ma:root="true" ma:fieldsID="77a10e9860aa23e2f3317686cabbf70c" ns1:_="" ns3:_="" ns4:_="">
    <xsd:import namespace="http://schemas.microsoft.com/sharepoint/v3"/>
    <xsd:import namespace="2ad7c4d5-d52b-4dd4-9949-5aa5be7183ba"/>
    <xsd:import namespace="df40ffa5-5c70-4194-8066-4a475ad992e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d7c4d5-d52b-4dd4-9949-5aa5be7183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0ffa5-5c70-4194-8066-4a475ad992e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A8271EB-19E4-4A7F-88C8-F2A718AB5345}">
  <ds:schemaRefs>
    <ds:schemaRef ds:uri="2ad7c4d5-d52b-4dd4-9949-5aa5be7183ba"/>
    <ds:schemaRef ds:uri="df40ffa5-5c70-4194-8066-4a475ad992e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6D23338-869F-44DF-AC81-6E40090A8D0F}">
  <ds:schemaRefs>
    <ds:schemaRef ds:uri="2ad7c4d5-d52b-4dd4-9949-5aa5be7183ba"/>
    <ds:schemaRef ds:uri="df40ffa5-5c70-4194-8066-4a475ad992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DD8C19F-A8C5-49D5-B4AC-3A9693DD95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23000</TotalTime>
  <Words>1593</Words>
  <Application>Microsoft Macintosh PowerPoint</Application>
  <PresentationFormat>Widescreen</PresentationFormat>
  <Paragraphs>397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Black</vt:lpstr>
      <vt:lpstr>Calibri</vt:lpstr>
      <vt:lpstr>Cambria Math</vt:lpstr>
      <vt:lpstr>Century Gothic</vt:lpstr>
      <vt:lpstr>System Font Regular</vt:lpstr>
      <vt:lpstr>ORNL</vt:lpstr>
      <vt:lpstr>Developing a 1D Axisymmetric Flow Profile in Liquid Mercury with Eddy Current Flow Meters and Deep Neural Networks </vt:lpstr>
      <vt:lpstr>Outline of today’s talk</vt:lpstr>
      <vt:lpstr>Liquid metals are used or proposed for reactor applications</vt:lpstr>
      <vt:lpstr>Liquid metal flow rate measurements in fission and fusion reactors</vt:lpstr>
      <vt:lpstr>Basic ECFM theory</vt:lpstr>
      <vt:lpstr>PowerPoint Presentation</vt:lpstr>
      <vt:lpstr>ECFM plan for this project</vt:lpstr>
      <vt:lpstr>Outline of today’s talk</vt:lpstr>
      <vt:lpstr>2-D axisymmetric Ampere’s law Simulation </vt:lpstr>
      <vt:lpstr>Deep Neural Network (DNN) to solve v ⃗ = A ⃡^(-1) b ⃗ </vt:lpstr>
      <vt:lpstr>Uncertainty/Stability Quantification</vt:lpstr>
      <vt:lpstr>2-D axisymmetric Navier Stokes equation is used for liquid metal </vt:lpstr>
      <vt:lpstr>Outline of today’s talk</vt:lpstr>
      <vt:lpstr>ECFM experimental setup for liquid mercury </vt:lpstr>
      <vt:lpstr>Outline of today’s talk</vt:lpstr>
      <vt:lpstr>Model Verification and Validation setup </vt:lpstr>
      <vt:lpstr>Parabolic Model Verification</vt:lpstr>
      <vt:lpstr>Power Law Model Verification </vt:lpstr>
      <vt:lpstr>Monotonically Decreasing Model Verification </vt:lpstr>
      <vt:lpstr>Model Verification and Validation setup </vt:lpstr>
      <vt:lpstr>Measured versus Simulated Inputs </vt:lpstr>
      <vt:lpstr>Parabolic Model Validation </vt:lpstr>
      <vt:lpstr>Power Model Validation </vt:lpstr>
      <vt:lpstr>Power Model Validation </vt:lpstr>
      <vt:lpstr>Conclusions and Potential Future 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Graham, Kathy J.</dc:creator>
  <cp:lastModifiedBy>Grayson Gall</cp:lastModifiedBy>
  <cp:revision>10</cp:revision>
  <cp:lastPrinted>2020-04-13T16:31:35Z</cp:lastPrinted>
  <dcterms:created xsi:type="dcterms:W3CDTF">2020-01-22T16:05:38Z</dcterms:created>
  <dcterms:modified xsi:type="dcterms:W3CDTF">2022-07-25T15:11:22Z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0x0101003C6B2DCDDF9A8B4F835BB34FF09AE7D8</vt:lpwstr>
  </property>
</Properties>
</file>